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8"/>
  </p:notesMasterIdLst>
  <p:sldIdLst>
    <p:sldId id="364" r:id="rId5"/>
    <p:sldId id="336" r:id="rId6"/>
    <p:sldId id="413" r:id="rId7"/>
    <p:sldId id="414" r:id="rId8"/>
    <p:sldId id="415" r:id="rId9"/>
    <p:sldId id="417" r:id="rId10"/>
    <p:sldId id="418" r:id="rId11"/>
    <p:sldId id="419" r:id="rId12"/>
    <p:sldId id="421" r:id="rId13"/>
    <p:sldId id="422" r:id="rId14"/>
    <p:sldId id="423" r:id="rId15"/>
    <p:sldId id="424" r:id="rId16"/>
    <p:sldId id="420" r:id="rId17"/>
    <p:sldId id="361" r:id="rId18"/>
    <p:sldId id="373" r:id="rId19"/>
    <p:sldId id="365" r:id="rId20"/>
    <p:sldId id="366" r:id="rId21"/>
    <p:sldId id="372" r:id="rId22"/>
    <p:sldId id="367" r:id="rId23"/>
    <p:sldId id="370" r:id="rId24"/>
    <p:sldId id="429" r:id="rId25"/>
    <p:sldId id="431" r:id="rId26"/>
    <p:sldId id="432" r:id="rId27"/>
    <p:sldId id="430" r:id="rId28"/>
    <p:sldId id="371" r:id="rId29"/>
    <p:sldId id="340" r:id="rId30"/>
    <p:sldId id="363" r:id="rId31"/>
    <p:sldId id="375" r:id="rId32"/>
    <p:sldId id="376" r:id="rId33"/>
    <p:sldId id="377" r:id="rId34"/>
    <p:sldId id="378" r:id="rId35"/>
    <p:sldId id="384" r:id="rId36"/>
    <p:sldId id="399" r:id="rId37"/>
    <p:sldId id="385" r:id="rId38"/>
    <p:sldId id="386" r:id="rId39"/>
    <p:sldId id="339" r:id="rId40"/>
    <p:sldId id="379" r:id="rId41"/>
    <p:sldId id="388" r:id="rId42"/>
    <p:sldId id="391" r:id="rId43"/>
    <p:sldId id="396" r:id="rId44"/>
    <p:sldId id="398" r:id="rId45"/>
    <p:sldId id="342" r:id="rId46"/>
    <p:sldId id="343" r:id="rId47"/>
    <p:sldId id="344" r:id="rId48"/>
    <p:sldId id="400" r:id="rId49"/>
    <p:sldId id="345" r:id="rId50"/>
    <p:sldId id="401" r:id="rId51"/>
    <p:sldId id="402" r:id="rId52"/>
    <p:sldId id="403" r:id="rId53"/>
    <p:sldId id="347" r:id="rId54"/>
    <p:sldId id="407" r:id="rId55"/>
    <p:sldId id="425" r:id="rId56"/>
    <p:sldId id="426" r:id="rId57"/>
    <p:sldId id="427" r:id="rId58"/>
    <p:sldId id="404" r:id="rId59"/>
    <p:sldId id="351" r:id="rId60"/>
    <p:sldId id="406" r:id="rId61"/>
    <p:sldId id="352" r:id="rId62"/>
    <p:sldId id="353" r:id="rId63"/>
    <p:sldId id="354" r:id="rId64"/>
    <p:sldId id="405" r:id="rId65"/>
    <p:sldId id="380" r:id="rId66"/>
    <p:sldId id="382" r:id="rId67"/>
    <p:sldId id="358" r:id="rId68"/>
    <p:sldId id="410" r:id="rId69"/>
    <p:sldId id="411" r:id="rId70"/>
    <p:sldId id="408" r:id="rId71"/>
    <p:sldId id="412" r:id="rId72"/>
    <p:sldId id="357" r:id="rId73"/>
    <p:sldId id="355" r:id="rId74"/>
    <p:sldId id="356" r:id="rId75"/>
    <p:sldId id="428" r:id="rId76"/>
    <p:sldId id="300" r:id="rId77"/>
  </p:sldIdLst>
  <p:sldSz cx="9144000" cy="6858000" type="screen4x3"/>
  <p:notesSz cx="6985000" cy="92837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7D33"/>
    <a:srgbClr val="DAA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5" autoAdjust="0"/>
    <p:restoredTop sz="96980" autoAdjust="0"/>
  </p:normalViewPr>
  <p:slideViewPr>
    <p:cSldViewPr snapToGrid="0">
      <p:cViewPr>
        <p:scale>
          <a:sx n="110" d="100"/>
          <a:sy n="110" d="100"/>
        </p:scale>
        <p:origin x="-216" y="792"/>
      </p:cViewPr>
      <p:guideLst>
        <p:guide orient="horz" pos="2160"/>
        <p:guide pos="2880"/>
      </p:guideLst>
    </p:cSldViewPr>
  </p:slideViewPr>
  <p:outlineViewPr>
    <p:cViewPr>
      <p:scale>
        <a:sx n="33" d="100"/>
        <a:sy n="33" d="100"/>
      </p:scale>
      <p:origin x="0" y="630"/>
    </p:cViewPr>
  </p:outlineViewPr>
  <p:notesTextViewPr>
    <p:cViewPr>
      <p:scale>
        <a:sx n="1" d="1"/>
        <a:sy n="1" d="1"/>
      </p:scale>
      <p:origin x="0" y="0"/>
    </p:cViewPr>
  </p:notesTextViewPr>
  <p:sorterViewPr>
    <p:cViewPr>
      <p:scale>
        <a:sx n="100" d="100"/>
        <a:sy n="100" d="100"/>
      </p:scale>
      <p:origin x="0" y="0"/>
    </p:cViewPr>
  </p:sorterViewPr>
  <p:gridSpacing cx="75895" cy="75895"/>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56550" y="0"/>
            <a:ext cx="3026833" cy="464185"/>
          </a:xfrm>
          <a:prstGeom prst="rect">
            <a:avLst/>
          </a:prstGeom>
        </p:spPr>
        <p:txBody>
          <a:bodyPr vert="horz" lIns="92958" tIns="46479" rIns="92958" bIns="46479" rtlCol="0"/>
          <a:lstStyle>
            <a:lvl1pPr algn="r">
              <a:defRPr sz="1200"/>
            </a:lvl1pPr>
          </a:lstStyle>
          <a:p>
            <a:fld id="{721918AB-4FF6-450C-8277-E5E197807825}" type="datetimeFigureOut">
              <a:rPr lang="en-US" smtClean="0"/>
              <a:t>10/11/2016</a:t>
            </a:fld>
            <a:endParaRPr lang="en-US"/>
          </a:p>
        </p:txBody>
      </p:sp>
      <p:sp>
        <p:nvSpPr>
          <p:cNvPr id="4" name="Slide Image Placeholder 3"/>
          <p:cNvSpPr>
            <a:spLocks noGrp="1" noRot="1" noChangeAspect="1"/>
          </p:cNvSpPr>
          <p:nvPr>
            <p:ph type="sldImg" idx="2"/>
          </p:nvPr>
        </p:nvSpPr>
        <p:spPr>
          <a:xfrm>
            <a:off x="1171575" y="696913"/>
            <a:ext cx="4641850" cy="3481387"/>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2958" tIns="46479" rIns="92958" bIns="4647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17904"/>
            <a:ext cx="3026833" cy="464185"/>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lIns="92958" tIns="46479" rIns="92958" bIns="46479" rtlCol="0" anchor="b"/>
          <a:lstStyle>
            <a:lvl1pPr algn="r">
              <a:defRPr sz="1200"/>
            </a:lvl1pPr>
          </a:lstStyle>
          <a:p>
            <a:fld id="{2360EBD9-56E1-4947-8F5C-E5998816ED7B}" type="slidenum">
              <a:rPr lang="en-US" smtClean="0"/>
              <a:t>‹#›</a:t>
            </a:fld>
            <a:endParaRPr lang="en-US"/>
          </a:p>
        </p:txBody>
      </p:sp>
    </p:spTree>
    <p:extLst>
      <p:ext uri="{BB962C8B-B14F-4D97-AF65-F5344CB8AC3E}">
        <p14:creationId xmlns:p14="http://schemas.microsoft.com/office/powerpoint/2010/main" val="4149679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60EBD9-56E1-4947-8F5C-E5998816ED7B}" type="slidenum">
              <a:rPr lang="en-US" smtClean="0"/>
              <a:t>48</a:t>
            </a:fld>
            <a:endParaRPr lang="en-US"/>
          </a:p>
        </p:txBody>
      </p:sp>
    </p:spTree>
    <p:extLst>
      <p:ext uri="{BB962C8B-B14F-4D97-AF65-F5344CB8AC3E}">
        <p14:creationId xmlns:p14="http://schemas.microsoft.com/office/powerpoint/2010/main" val="1461782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60EBD9-56E1-4947-8F5C-E5998816ED7B}" type="slidenum">
              <a:rPr lang="en-US" smtClean="0"/>
              <a:t>49</a:t>
            </a:fld>
            <a:endParaRPr lang="en-US"/>
          </a:p>
        </p:txBody>
      </p:sp>
    </p:spTree>
    <p:extLst>
      <p:ext uri="{BB962C8B-B14F-4D97-AF65-F5344CB8AC3E}">
        <p14:creationId xmlns:p14="http://schemas.microsoft.com/office/powerpoint/2010/main" val="1461782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60EBD9-56E1-4947-8F5C-E5998816ED7B}" type="slidenum">
              <a:rPr lang="en-US" smtClean="0"/>
              <a:t>68</a:t>
            </a:fld>
            <a:endParaRPr lang="en-US"/>
          </a:p>
        </p:txBody>
      </p:sp>
    </p:spTree>
    <p:extLst>
      <p:ext uri="{BB962C8B-B14F-4D97-AF65-F5344CB8AC3E}">
        <p14:creationId xmlns:p14="http://schemas.microsoft.com/office/powerpoint/2010/main" val="33715477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 Blank">
    <p:spTree>
      <p:nvGrpSpPr>
        <p:cNvPr id="1" name=""/>
        <p:cNvGrpSpPr/>
        <p:nvPr/>
      </p:nvGrpSpPr>
      <p:grpSpPr>
        <a:xfrm>
          <a:off x="0" y="0"/>
          <a:ext cx="0" cy="0"/>
          <a:chOff x="0" y="0"/>
          <a:chExt cx="0" cy="0"/>
        </a:xfrm>
      </p:grpSpPr>
      <p:pic>
        <p:nvPicPr>
          <p:cNvPr id="5" name="Picture 7" descr="AYP1315129.JPG"/>
          <p:cNvPicPr>
            <a:picLocks noChangeAspect="1"/>
          </p:cNvPicPr>
          <p:nvPr userDrawn="1"/>
        </p:nvPicPr>
        <p:blipFill>
          <a:blip r:embed="rId2">
            <a:extLst>
              <a:ext uri="{28A0092B-C50C-407E-A947-70E740481C1C}">
                <a14:useLocalDpi xmlns:a14="http://schemas.microsoft.com/office/drawing/2010/main" val="0"/>
              </a:ext>
            </a:extLst>
          </a:blip>
          <a:srcRect l="17175" r="3770" b="56549"/>
          <a:stretch>
            <a:fillRect/>
          </a:stretch>
        </p:blipFill>
        <p:spPr bwMode="auto">
          <a:xfrm>
            <a:off x="0" y="1235075"/>
            <a:ext cx="9144000" cy="377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Optum_ColorBand-02"/>
          <p:cNvPicPr preferRelativeResize="0">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016000" y="5295900"/>
            <a:ext cx="7772400" cy="704850"/>
          </a:xfrm>
        </p:spPr>
        <p:txBody>
          <a:bodyPr>
            <a:normAutofit/>
          </a:bodyPr>
          <a:lstStyle>
            <a:lvl1pPr algn="l">
              <a:defRPr sz="20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16000" y="60833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2" descr="W:\logos\Optum\OPTUM_RGB.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88938" y="224117"/>
            <a:ext cx="23431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8783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55767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402336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2"/>
          <p:cNvSpPr>
            <a:spLocks noGrp="1"/>
          </p:cNvSpPr>
          <p:nvPr>
            <p:ph idx="13"/>
          </p:nvPr>
        </p:nvSpPr>
        <p:spPr>
          <a:xfrm>
            <a:off x="4663440" y="1143000"/>
            <a:ext cx="402336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Placeholder 1"/>
          <p:cNvSpPr>
            <a:spLocks noGrp="1"/>
          </p:cNvSpPr>
          <p:nvPr>
            <p:ph type="title"/>
          </p:nvPr>
        </p:nvSpPr>
        <p:spPr>
          <a:xfrm>
            <a:off x="457200" y="190500"/>
            <a:ext cx="8229600" cy="769938"/>
          </a:xfrm>
          <a:prstGeom prst="rect">
            <a:avLst/>
          </a:prstGeom>
        </p:spPr>
        <p:txBody>
          <a:bodyPr rtlCol="0">
            <a:normAutofit/>
          </a:bodyPr>
          <a:lstStyle/>
          <a:p>
            <a:r>
              <a:rPr lang="en-US" smtClean="0"/>
              <a:t>Click to edit Master title style</a:t>
            </a:r>
            <a:endParaRPr lang="en-US"/>
          </a:p>
        </p:txBody>
      </p:sp>
    </p:spTree>
    <p:extLst>
      <p:ext uri="{BB962C8B-B14F-4D97-AF65-F5344CB8AC3E}">
        <p14:creationId xmlns:p14="http://schemas.microsoft.com/office/powerpoint/2010/main" val="4278267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66956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3"/>
          </p:nvPr>
        </p:nvSpPr>
        <p:spPr>
          <a:xfrm>
            <a:off x="4663440" y="1143000"/>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2"/>
          <p:cNvSpPr>
            <a:spLocks noGrp="1"/>
          </p:cNvSpPr>
          <p:nvPr>
            <p:ph idx="14"/>
          </p:nvPr>
        </p:nvSpPr>
        <p:spPr>
          <a:xfrm>
            <a:off x="457200" y="3808475"/>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2"/>
          <p:cNvSpPr>
            <a:spLocks noGrp="1"/>
          </p:cNvSpPr>
          <p:nvPr>
            <p:ph idx="15"/>
          </p:nvPr>
        </p:nvSpPr>
        <p:spPr>
          <a:xfrm>
            <a:off x="4663440" y="3808475"/>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a:spLocks noGrp="1"/>
          </p:cNvSpPr>
          <p:nvPr>
            <p:ph type="title"/>
          </p:nvPr>
        </p:nvSpPr>
        <p:spPr>
          <a:xfrm>
            <a:off x="457200" y="190500"/>
            <a:ext cx="8229600" cy="769938"/>
          </a:xfrm>
          <a:prstGeom prst="rect">
            <a:avLst/>
          </a:prstGeom>
        </p:spPr>
        <p:txBody>
          <a:bodyPr rtlCol="0">
            <a:normAutofit/>
          </a:bodyPr>
          <a:lstStyle/>
          <a:p>
            <a:r>
              <a:rPr lang="en-US" smtClean="0"/>
              <a:t>Click to edit Master title style</a:t>
            </a:r>
            <a:endParaRPr lang="en-US"/>
          </a:p>
        </p:txBody>
      </p:sp>
    </p:spTree>
    <p:extLst>
      <p:ext uri="{BB962C8B-B14F-4D97-AF65-F5344CB8AC3E}">
        <p14:creationId xmlns:p14="http://schemas.microsoft.com/office/powerpoint/2010/main" val="715781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Divider Slide 1">
    <p:spTree>
      <p:nvGrpSpPr>
        <p:cNvPr id="1" name=""/>
        <p:cNvGrpSpPr/>
        <p:nvPr/>
      </p:nvGrpSpPr>
      <p:grpSpPr>
        <a:xfrm>
          <a:off x="0" y="0"/>
          <a:ext cx="0" cy="0"/>
          <a:chOff x="0" y="0"/>
          <a:chExt cx="0" cy="0"/>
        </a:xfrm>
      </p:grpSpPr>
      <p:pic>
        <p:nvPicPr>
          <p:cNvPr id="4" name="Picture 11" descr="Optum_ColorBand-02"/>
          <p:cNvPicPr preferRelativeResize="0">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016000" y="2456434"/>
            <a:ext cx="7772400" cy="1150366"/>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16000" y="52705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6" name="Picture 2" descr="W:\logos\Optum\OPTUM_RGB.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02385" y="264459"/>
            <a:ext cx="23431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2384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pic>
        <p:nvPicPr>
          <p:cNvPr id="4" name="Picture 7" descr="BLP0039002.JPG"/>
          <p:cNvPicPr>
            <a:picLocks noChangeAspect="1"/>
          </p:cNvPicPr>
          <p:nvPr userDrawn="1"/>
        </p:nvPicPr>
        <p:blipFill>
          <a:blip r:embed="rId2">
            <a:extLst>
              <a:ext uri="{28A0092B-C50C-407E-A947-70E740481C1C}">
                <a14:useLocalDpi xmlns:a14="http://schemas.microsoft.com/office/drawing/2010/main" val="0"/>
              </a:ext>
            </a:extLst>
          </a:blip>
          <a:srcRect t="25050" r="10800" b="19501"/>
          <a:stretch>
            <a:fillRect/>
          </a:stretch>
        </p:blipFill>
        <p:spPr bwMode="auto">
          <a:xfrm>
            <a:off x="0" y="1235075"/>
            <a:ext cx="9139238"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016000" y="52705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3" name="Title 1"/>
          <p:cNvSpPr>
            <a:spLocks noGrp="1"/>
          </p:cNvSpPr>
          <p:nvPr>
            <p:ph type="ctrTitle"/>
          </p:nvPr>
        </p:nvSpPr>
        <p:spPr>
          <a:xfrm>
            <a:off x="1016000" y="2456434"/>
            <a:ext cx="7772400" cy="1150366"/>
          </a:xfrm>
        </p:spPr>
        <p:txBody>
          <a:bodyPr anchor="ctr">
            <a:noAutofit/>
          </a:bodyPr>
          <a:lstStyle>
            <a:lvl1pPr algn="l">
              <a:defRPr sz="2400" b="0">
                <a:solidFill>
                  <a:schemeClr val="bg1"/>
                </a:solidFill>
              </a:defRPr>
            </a:lvl1pPr>
          </a:lstStyle>
          <a:p>
            <a:r>
              <a:rPr lang="en-US" smtClean="0"/>
              <a:t>Click to edit Master title style</a:t>
            </a:r>
            <a:endParaRPr lang="en-US" dirty="0"/>
          </a:p>
        </p:txBody>
      </p:sp>
      <p:pic>
        <p:nvPicPr>
          <p:cNvPr id="7" name="Picture 2" descr="W:\logos\Optum\OPTUM_RGB.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48596" y="224118"/>
            <a:ext cx="23431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7982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3">
    <p:spTree>
      <p:nvGrpSpPr>
        <p:cNvPr id="1" name=""/>
        <p:cNvGrpSpPr/>
        <p:nvPr/>
      </p:nvGrpSpPr>
      <p:grpSpPr>
        <a:xfrm>
          <a:off x="0" y="0"/>
          <a:ext cx="0" cy="0"/>
          <a:chOff x="0" y="0"/>
          <a:chExt cx="0" cy="0"/>
        </a:xfrm>
      </p:grpSpPr>
      <p:sp>
        <p:nvSpPr>
          <p:cNvPr id="4" name="Rectangle 10"/>
          <p:cNvSpPr>
            <a:spLocks noChangeArrowheads="1"/>
          </p:cNvSpPr>
          <p:nvPr userDrawn="1"/>
        </p:nvSpPr>
        <p:spPr bwMode="auto">
          <a:xfrm>
            <a:off x="0" y="5097463"/>
            <a:ext cx="9144000" cy="1760537"/>
          </a:xfrm>
          <a:prstGeom prst="rect">
            <a:avLst/>
          </a:prstGeom>
          <a:solidFill>
            <a:srgbClr val="E8772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a:p>
        </p:txBody>
      </p:sp>
      <p:pic>
        <p:nvPicPr>
          <p:cNvPr id="5" name="Picture 11" descr="Optum_ColorBand-02"/>
          <p:cNvPicPr preferRelativeResize="0">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a:spLocks noGrp="1"/>
          </p:cNvSpPr>
          <p:nvPr>
            <p:ph type="ctrTitle"/>
          </p:nvPr>
        </p:nvSpPr>
        <p:spPr>
          <a:xfrm>
            <a:off x="1016000" y="2456434"/>
            <a:ext cx="7772400" cy="1150366"/>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15" name="Subtitle 2"/>
          <p:cNvSpPr>
            <a:spLocks noGrp="1"/>
          </p:cNvSpPr>
          <p:nvPr>
            <p:ph type="subTitle" idx="1"/>
          </p:nvPr>
        </p:nvSpPr>
        <p:spPr>
          <a:xfrm>
            <a:off x="1016000" y="5270500"/>
            <a:ext cx="7772400" cy="1384300"/>
          </a:xfrm>
        </p:spPr>
        <p:txBody>
          <a:bodyPr>
            <a:normAutofit/>
          </a:bodyPr>
          <a:lstStyle>
            <a:lvl1pPr marL="0" indent="0" algn="l">
              <a:spcAft>
                <a:spcPts val="300"/>
              </a:spcAft>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2" descr="W:\logos\Optum\OPTUM_RGB.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02385" y="264459"/>
            <a:ext cx="23431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7524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44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190500"/>
            <a:ext cx="82296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143000"/>
            <a:ext cx="8229600"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Line 9"/>
          <p:cNvSpPr>
            <a:spLocks noChangeShapeType="1"/>
          </p:cNvSpPr>
          <p:nvPr/>
        </p:nvSpPr>
        <p:spPr bwMode="auto">
          <a:xfrm>
            <a:off x="457200" y="1052513"/>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1029" name="Picture 12" descr="Optum_ColorBand-02"/>
          <p:cNvPicPr preferRelativeResize="0">
            <a:picLocks noChangeArrowheads="1"/>
          </p:cNvPicPr>
          <p:nvPr/>
        </p:nvPicPr>
        <p:blipFill>
          <a:blip r:embed="rId11">
            <a:extLst>
              <a:ext uri="{28A0092B-C50C-407E-A947-70E740481C1C}">
                <a14:useLocalDpi xmlns:a14="http://schemas.microsoft.com/office/drawing/2010/main" val="0"/>
              </a:ext>
            </a:extLst>
          </a:blip>
          <a:srcRect t="6000"/>
          <a:stretch>
            <a:fillRect/>
          </a:stretch>
        </p:blipFill>
        <p:spPr bwMode="auto">
          <a:xfrm>
            <a:off x="1484313" y="6475413"/>
            <a:ext cx="72009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3314700" y="6572250"/>
            <a:ext cx="4865688" cy="209550"/>
          </a:xfrm>
          <a:prstGeom prst="rect">
            <a:avLst/>
          </a:prstGeom>
        </p:spPr>
        <p:txBody>
          <a:bodyPr lIns="0" tIns="0" rIns="0" bIns="0"/>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700" b="0" dirty="0" smtClean="0">
                <a:solidFill>
                  <a:schemeClr val="tx1"/>
                </a:solidFill>
              </a:rPr>
              <a:t>Confidential property of Optum. Do not distribute or reproduce without express permission from Optum.</a:t>
            </a:r>
            <a:endParaRPr lang="en-US" sz="700" dirty="0" smtClean="0"/>
          </a:p>
          <a:p>
            <a:pPr fontAlgn="auto">
              <a:spcBef>
                <a:spcPts val="0"/>
              </a:spcBef>
              <a:spcAft>
                <a:spcPts val="0"/>
              </a:spcAft>
              <a:defRPr/>
            </a:pPr>
            <a:endParaRPr lang="en-US" dirty="0"/>
          </a:p>
        </p:txBody>
      </p:sp>
      <p:sp>
        <p:nvSpPr>
          <p:cNvPr id="11" name="Slide Number Placeholder 5"/>
          <p:cNvSpPr txBox="1">
            <a:spLocks/>
          </p:cNvSpPr>
          <p:nvPr/>
        </p:nvSpPr>
        <p:spPr>
          <a:xfrm>
            <a:off x="8178800" y="6572250"/>
            <a:ext cx="457200" cy="209550"/>
          </a:xfrm>
          <a:prstGeom prst="rect">
            <a:avLst/>
          </a:prstGeom>
        </p:spPr>
        <p:txBody>
          <a:bodyPr lIns="0" tIns="0" rIns="0" bIns="0"/>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C42BD016-B128-4A70-AE21-3EC4BFCA17AD}" type="slidenum">
              <a:rPr lang="en-US" smtClean="0">
                <a:solidFill>
                  <a:schemeClr val="tx1"/>
                </a:solidFill>
              </a:rPr>
              <a:pPr fontAlgn="auto">
                <a:spcBef>
                  <a:spcPts val="0"/>
                </a:spcBef>
                <a:spcAft>
                  <a:spcPts val="0"/>
                </a:spcAft>
                <a:defRPr/>
              </a:pPr>
              <a:t>‹#›</a:t>
            </a:fld>
            <a:endParaRPr lang="en-US" sz="900" dirty="0">
              <a:solidFill>
                <a:schemeClr val="tx1"/>
              </a:solidFill>
            </a:endParaRPr>
          </a:p>
        </p:txBody>
      </p:sp>
      <p:sp>
        <p:nvSpPr>
          <p:cNvPr id="4" name="Rectangle 3"/>
          <p:cNvSpPr/>
          <p:nvPr/>
        </p:nvSpPr>
        <p:spPr>
          <a:xfrm>
            <a:off x="1439863" y="6438900"/>
            <a:ext cx="222250" cy="171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anchor="ctr"/>
          <a:lstStyle/>
          <a:p>
            <a:pPr algn="ctr" fontAlgn="auto">
              <a:spcBef>
                <a:spcPts val="0"/>
              </a:spcBef>
              <a:spcAft>
                <a:spcPts val="0"/>
              </a:spcAft>
              <a:defRPr/>
            </a:pPr>
            <a:endParaRPr lang="en-US" sz="1600" dirty="0"/>
          </a:p>
        </p:txBody>
      </p:sp>
      <p:pic>
        <p:nvPicPr>
          <p:cNvPr id="12" name="Picture 2" descr="W:\logos\Optum\OPTUM_RGB.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7200" y="6324600"/>
            <a:ext cx="11715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Lst>
  <p:txStyles>
    <p:titleStyle>
      <a:lvl1pPr algn="l" rtl="0" fontAlgn="base">
        <a:spcBef>
          <a:spcPct val="0"/>
        </a:spcBef>
        <a:spcAft>
          <a:spcPct val="0"/>
        </a:spcAft>
        <a:defRPr sz="2400" b="1" kern="1200">
          <a:solidFill>
            <a:schemeClr val="tx1"/>
          </a:solidFill>
          <a:latin typeface="Arial" pitchFamily="34" charset="0"/>
          <a:ea typeface="+mj-ea"/>
          <a:cs typeface="Arial" pitchFamily="34" charset="0"/>
        </a:defRPr>
      </a:lvl1pPr>
      <a:lvl2pPr algn="l" rtl="0" fontAlgn="base">
        <a:spcBef>
          <a:spcPct val="0"/>
        </a:spcBef>
        <a:spcAft>
          <a:spcPct val="0"/>
        </a:spcAft>
        <a:defRPr sz="2400" b="1">
          <a:solidFill>
            <a:schemeClr val="tx1"/>
          </a:solidFill>
          <a:latin typeface="Arial" charset="0"/>
          <a:cs typeface="Arial" charset="0"/>
        </a:defRPr>
      </a:lvl2pPr>
      <a:lvl3pPr algn="l" rtl="0" fontAlgn="base">
        <a:spcBef>
          <a:spcPct val="0"/>
        </a:spcBef>
        <a:spcAft>
          <a:spcPct val="0"/>
        </a:spcAft>
        <a:defRPr sz="2400" b="1">
          <a:solidFill>
            <a:schemeClr val="tx1"/>
          </a:solidFill>
          <a:latin typeface="Arial" charset="0"/>
          <a:cs typeface="Arial" charset="0"/>
        </a:defRPr>
      </a:lvl3pPr>
      <a:lvl4pPr algn="l" rtl="0" fontAlgn="base">
        <a:spcBef>
          <a:spcPct val="0"/>
        </a:spcBef>
        <a:spcAft>
          <a:spcPct val="0"/>
        </a:spcAft>
        <a:defRPr sz="2400" b="1">
          <a:solidFill>
            <a:schemeClr val="tx1"/>
          </a:solidFill>
          <a:latin typeface="Arial" charset="0"/>
          <a:cs typeface="Arial" charset="0"/>
        </a:defRPr>
      </a:lvl4pPr>
      <a:lvl5pPr algn="l" rtl="0" fontAlgn="base">
        <a:spcBef>
          <a:spcPct val="0"/>
        </a:spcBef>
        <a:spcAft>
          <a:spcPct val="0"/>
        </a:spcAft>
        <a:defRPr sz="2400" b="1">
          <a:solidFill>
            <a:schemeClr val="tx1"/>
          </a:solidFill>
          <a:latin typeface="Arial" charset="0"/>
          <a:cs typeface="Arial" charset="0"/>
        </a:defRPr>
      </a:lvl5pPr>
      <a:lvl6pPr marL="457200" algn="l" rtl="0" fontAlgn="base">
        <a:spcBef>
          <a:spcPct val="0"/>
        </a:spcBef>
        <a:spcAft>
          <a:spcPct val="0"/>
        </a:spcAft>
        <a:defRPr sz="2400" b="1">
          <a:solidFill>
            <a:schemeClr val="tx1"/>
          </a:solidFill>
          <a:latin typeface="Arial" charset="0"/>
          <a:cs typeface="Arial" charset="0"/>
        </a:defRPr>
      </a:lvl6pPr>
      <a:lvl7pPr marL="914400" algn="l" rtl="0" fontAlgn="base">
        <a:spcBef>
          <a:spcPct val="0"/>
        </a:spcBef>
        <a:spcAft>
          <a:spcPct val="0"/>
        </a:spcAft>
        <a:defRPr sz="2400" b="1">
          <a:solidFill>
            <a:schemeClr val="tx1"/>
          </a:solidFill>
          <a:latin typeface="Arial" charset="0"/>
          <a:cs typeface="Arial" charset="0"/>
        </a:defRPr>
      </a:lvl7pPr>
      <a:lvl8pPr marL="1371600" algn="l" rtl="0" fontAlgn="base">
        <a:spcBef>
          <a:spcPct val="0"/>
        </a:spcBef>
        <a:spcAft>
          <a:spcPct val="0"/>
        </a:spcAft>
        <a:defRPr sz="2400" b="1">
          <a:solidFill>
            <a:schemeClr val="tx1"/>
          </a:solidFill>
          <a:latin typeface="Arial" charset="0"/>
          <a:cs typeface="Arial" charset="0"/>
        </a:defRPr>
      </a:lvl8pPr>
      <a:lvl9pPr marL="1828800" algn="l" rtl="0" fontAlgn="base">
        <a:spcBef>
          <a:spcPct val="0"/>
        </a:spcBef>
        <a:spcAft>
          <a:spcPct val="0"/>
        </a:spcAft>
        <a:defRPr sz="2400" b="1">
          <a:solidFill>
            <a:schemeClr val="tx1"/>
          </a:solidFill>
          <a:latin typeface="Arial" charset="0"/>
          <a:cs typeface="Arial" charset="0"/>
        </a:defRPr>
      </a:lvl9pPr>
    </p:titleStyle>
    <p:bodyStyle>
      <a:lvl1pPr marL="228600" indent="-228600" algn="l" rtl="0" fontAlgn="base">
        <a:spcBef>
          <a:spcPct val="0"/>
        </a:spcBef>
        <a:spcAft>
          <a:spcPts val="600"/>
        </a:spcAft>
        <a:buClr>
          <a:schemeClr val="accent1"/>
        </a:buClr>
        <a:buFont typeface="Arial" charset="0"/>
        <a:buChar char="•"/>
        <a:defRPr sz="2000" kern="1200">
          <a:solidFill>
            <a:schemeClr val="tx1"/>
          </a:solidFill>
          <a:latin typeface="Arial" pitchFamily="34" charset="0"/>
          <a:ea typeface="+mn-ea"/>
          <a:cs typeface="Arial" pitchFamily="34" charset="0"/>
        </a:defRPr>
      </a:lvl1pPr>
      <a:lvl2pPr marL="457200" indent="-228600" algn="l" rtl="0" fontAlgn="base">
        <a:spcBef>
          <a:spcPct val="0"/>
        </a:spcBef>
        <a:spcAft>
          <a:spcPts val="600"/>
        </a:spcAft>
        <a:buFont typeface="Arial" charset="0"/>
        <a:buChar char="–"/>
        <a:defRPr kern="1200">
          <a:solidFill>
            <a:schemeClr val="tx1"/>
          </a:solidFill>
          <a:latin typeface="Arial" pitchFamily="34" charset="0"/>
          <a:ea typeface="+mn-ea"/>
          <a:cs typeface="Arial" pitchFamily="34" charset="0"/>
        </a:defRPr>
      </a:lvl2pPr>
      <a:lvl3pPr marL="685800" indent="-228600" algn="l" rtl="0" fontAlgn="base">
        <a:spcBef>
          <a:spcPct val="0"/>
        </a:spcBef>
        <a:spcAft>
          <a:spcPts val="600"/>
        </a:spcAft>
        <a:buClr>
          <a:schemeClr val="accent1"/>
        </a:buClr>
        <a:buFont typeface="Arial" charset="0"/>
        <a:buChar char="•"/>
        <a:defRPr sz="1600" kern="1200">
          <a:solidFill>
            <a:schemeClr val="tx1"/>
          </a:solidFill>
          <a:latin typeface="Arial" pitchFamily="34" charset="0"/>
          <a:ea typeface="+mn-ea"/>
          <a:cs typeface="Arial" pitchFamily="34" charset="0"/>
        </a:defRPr>
      </a:lvl3pPr>
      <a:lvl4pPr marL="914400" indent="-228600" algn="l" rtl="0" fontAlgn="base">
        <a:spcBef>
          <a:spcPct val="0"/>
        </a:spcBef>
        <a:spcAft>
          <a:spcPts val="600"/>
        </a:spcAft>
        <a:buFont typeface="Arial" charset="0"/>
        <a:buChar char="–"/>
        <a:defRPr sz="1600" kern="1200">
          <a:solidFill>
            <a:schemeClr val="tx1"/>
          </a:solidFill>
          <a:latin typeface="Arial" pitchFamily="34" charset="0"/>
          <a:ea typeface="+mn-ea"/>
          <a:cs typeface="Arial" pitchFamily="34" charset="0"/>
        </a:defRPr>
      </a:lvl4pPr>
      <a:lvl5pPr marL="1143000" indent="-228600" algn="l" rtl="0" fontAlgn="base">
        <a:spcBef>
          <a:spcPct val="0"/>
        </a:spcBef>
        <a:spcAft>
          <a:spcPts val="600"/>
        </a:spcAft>
        <a:buClr>
          <a:schemeClr val="accent1"/>
        </a:buClr>
        <a:buFont typeface="Arial"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3" name="image1.png"/>
          <p:cNvPicPr>
            <a:picLocks noChangeAspect="1"/>
          </p:cNvPicPr>
          <p:nvPr/>
        </p:nvPicPr>
        <p:blipFill>
          <a:blip r:embed="rId2">
            <a:extLst/>
          </a:blip>
          <a:stretch>
            <a:fillRect/>
          </a:stretch>
        </p:blipFill>
        <p:spPr>
          <a:xfrm>
            <a:off x="-1902" y="1232740"/>
            <a:ext cx="9144000" cy="5573012"/>
          </a:xfrm>
          <a:prstGeom prst="rect">
            <a:avLst/>
          </a:prstGeom>
          <a:ln w="12700">
            <a:miter lim="400000"/>
          </a:ln>
        </p:spPr>
      </p:pic>
      <p:sp>
        <p:nvSpPr>
          <p:cNvPr id="894" name="Shape 894"/>
          <p:cNvSpPr/>
          <p:nvPr/>
        </p:nvSpPr>
        <p:spPr>
          <a:xfrm flipV="1">
            <a:off x="-87" y="6851033"/>
            <a:ext cx="9140283" cy="6967"/>
          </a:xfrm>
          <a:prstGeom prst="line">
            <a:avLst/>
          </a:prstGeom>
          <a:ln w="25400">
            <a:solidFill>
              <a:srgbClr val="E5C435"/>
            </a:solidFill>
            <a:bevel/>
          </a:ln>
        </p:spPr>
        <p:txBody>
          <a:bodyPr lIns="32144" tIns="32144" rIns="32144" bIns="32144"/>
          <a:lstStyle/>
          <a:p>
            <a:endParaRPr dirty="0"/>
          </a:p>
        </p:txBody>
      </p:sp>
      <p:grpSp>
        <p:nvGrpSpPr>
          <p:cNvPr id="902" name="Group 902"/>
          <p:cNvGrpSpPr/>
          <p:nvPr/>
        </p:nvGrpSpPr>
        <p:grpSpPr>
          <a:xfrm>
            <a:off x="5016838" y="5393646"/>
            <a:ext cx="3910561" cy="1335707"/>
            <a:chOff x="360585" y="244967"/>
            <a:chExt cx="5561686" cy="1899671"/>
          </a:xfrm>
        </p:grpSpPr>
        <p:sp>
          <p:nvSpPr>
            <p:cNvPr id="898" name="Shape 898"/>
            <p:cNvSpPr/>
            <p:nvPr/>
          </p:nvSpPr>
          <p:spPr>
            <a:xfrm>
              <a:off x="360585" y="244967"/>
              <a:ext cx="5065121" cy="1021361"/>
            </a:xfrm>
            <a:prstGeom prst="rect">
              <a:avLst/>
            </a:prstGeom>
            <a:no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sz="8100" spc="-242">
                  <a:solidFill>
                    <a:srgbClr val="FEF4A8"/>
                  </a:solidFill>
                  <a:latin typeface="Avenir Book"/>
                  <a:ea typeface="Avenir Book"/>
                  <a:cs typeface="Avenir Book"/>
                  <a:sym typeface="Avenir Book"/>
                </a:defRPr>
              </a:lvl1pPr>
            </a:lstStyle>
            <a:p>
              <a:r>
                <a:rPr sz="4000" dirty="0" smtClean="0"/>
                <a:t>PeopleSoft</a:t>
              </a:r>
              <a:r>
                <a:rPr lang="en-US" sz="4000" dirty="0" smtClean="0"/>
                <a:t> ERP</a:t>
              </a:r>
              <a:endParaRPr sz="4000" dirty="0"/>
            </a:p>
          </p:txBody>
        </p:sp>
        <p:sp>
          <p:nvSpPr>
            <p:cNvPr id="899" name="Shape 899"/>
            <p:cNvSpPr/>
            <p:nvPr/>
          </p:nvSpPr>
          <p:spPr>
            <a:xfrm>
              <a:off x="482457" y="1219439"/>
              <a:ext cx="5137170" cy="393954"/>
            </a:xfrm>
            <a:prstGeom prst="rect">
              <a:avLst/>
            </a:prstGeom>
            <a:noFill/>
            <a:ln w="12700" cap="flat">
              <a:noFill/>
              <a:miter lim="400000"/>
            </a:ln>
            <a:effectLst>
              <a:outerShdw blurRad="38100" dist="25400" dir="5400000" rotWithShape="0">
                <a:srgbClr val="000000">
                  <a:alpha val="68162"/>
                </a:srgbClr>
              </a:outerShdw>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l">
                <a:defRPr sz="2800" spc="-56">
                  <a:solidFill>
                    <a:srgbClr val="FFFFFF"/>
                  </a:solidFill>
                  <a:latin typeface="Avenir Black"/>
                  <a:ea typeface="Avenir Black"/>
                  <a:cs typeface="Avenir Black"/>
                  <a:sym typeface="Avenir Black"/>
                </a:defRPr>
              </a:lvl1pPr>
            </a:lstStyle>
            <a:p>
              <a:r>
                <a:rPr sz="1800" dirty="0"/>
                <a:t>FSCM 9.2 </a:t>
              </a:r>
              <a:r>
                <a:rPr lang="en-US" sz="1800" dirty="0" smtClean="0"/>
                <a:t>UPGRADE</a:t>
              </a:r>
              <a:endParaRPr sz="1800" dirty="0"/>
            </a:p>
          </p:txBody>
        </p:sp>
        <p:sp>
          <p:nvSpPr>
            <p:cNvPr id="900" name="Shape 900"/>
            <p:cNvSpPr/>
            <p:nvPr/>
          </p:nvSpPr>
          <p:spPr>
            <a:xfrm>
              <a:off x="466438" y="1649988"/>
              <a:ext cx="5455833" cy="494650"/>
            </a:xfrm>
            <a:prstGeom prst="rect">
              <a:avLst/>
            </a:prstGeom>
            <a:solidFill>
              <a:srgbClr val="000000">
                <a:alpha val="28564"/>
              </a:srgbClr>
            </a:solidFill>
            <a:ln w="12700" cap="flat">
              <a:noFill/>
              <a:miter lim="400000"/>
            </a:ln>
            <a:effectLst/>
          </p:spPr>
          <p:txBody>
            <a:bodyPr wrap="square" lIns="50800" tIns="50800" rIns="50800" bIns="50800" numCol="1" anchor="ctr">
              <a:noAutofit/>
            </a:bodyPr>
            <a:lstStyle/>
            <a:p>
              <a:pPr>
                <a:defRPr>
                  <a:latin typeface="+mn-lt"/>
                  <a:ea typeface="+mn-ea"/>
                  <a:cs typeface="+mn-cs"/>
                  <a:sym typeface="Helvetica"/>
                </a:defRPr>
              </a:pPr>
              <a:endParaRPr dirty="0"/>
            </a:p>
          </p:txBody>
        </p:sp>
        <p:sp>
          <p:nvSpPr>
            <p:cNvPr id="901" name="Shape 901"/>
            <p:cNvSpPr/>
            <p:nvPr/>
          </p:nvSpPr>
          <p:spPr>
            <a:xfrm>
              <a:off x="676378" y="1765993"/>
              <a:ext cx="4749328" cy="2626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l">
                <a:defRPr sz="1900" spc="76">
                  <a:solidFill>
                    <a:srgbClr val="7DE9E3"/>
                  </a:solidFill>
                  <a:latin typeface="Avenir Medium"/>
                  <a:ea typeface="Avenir Medium"/>
                  <a:cs typeface="Avenir Medium"/>
                  <a:sym typeface="Avenir Medium"/>
                </a:defRPr>
              </a:lvl1pPr>
            </a:lstStyle>
            <a:p>
              <a:r>
                <a:rPr lang="en-US" sz="1200" dirty="0" err="1" smtClean="0"/>
                <a:t>Optum</a:t>
              </a:r>
              <a:r>
                <a:rPr lang="en-US" sz="1200" dirty="0" smtClean="0"/>
                <a:t> ERP Receivables Changes</a:t>
              </a:r>
              <a:endParaRPr sz="1200" dirty="0"/>
            </a:p>
          </p:txBody>
        </p:sp>
      </p:grpSp>
    </p:spTree>
    <p:extLst>
      <p:ext uri="{BB962C8B-B14F-4D97-AF65-F5344CB8AC3E}">
        <p14:creationId xmlns:p14="http://schemas.microsoft.com/office/powerpoint/2010/main" val="3086126574"/>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Alignment, Order and Positioning</a:t>
            </a:r>
            <a:endParaRPr lang="en-US" dirty="0"/>
          </a:p>
        </p:txBody>
      </p:sp>
      <p:sp>
        <p:nvSpPr>
          <p:cNvPr id="3" name="Content Placeholder 2"/>
          <p:cNvSpPr>
            <a:spLocks noGrp="1"/>
          </p:cNvSpPr>
          <p:nvPr>
            <p:ph idx="1"/>
          </p:nvPr>
        </p:nvSpPr>
        <p:spPr/>
        <p:txBody>
          <a:bodyPr/>
          <a:lstStyle/>
          <a:p>
            <a:r>
              <a:rPr lang="en-US" u="sng" dirty="0"/>
              <a:t>PeopleSoft 9.1</a:t>
            </a:r>
            <a:r>
              <a:rPr lang="en-US" dirty="0"/>
              <a:t>		           	           </a:t>
            </a:r>
            <a:r>
              <a:rPr lang="en-US" u="sng" dirty="0"/>
              <a:t>PeopleSoft 9.2</a:t>
            </a:r>
          </a:p>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3623" y="1751170"/>
            <a:ext cx="3703428" cy="367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970" y="1751170"/>
            <a:ext cx="4174385" cy="3749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68697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Alignment, Order and Positioning</a:t>
            </a:r>
            <a:endParaRPr lang="en-US" dirty="0"/>
          </a:p>
        </p:txBody>
      </p:sp>
      <p:sp>
        <p:nvSpPr>
          <p:cNvPr id="3" name="Content Placeholder 2"/>
          <p:cNvSpPr>
            <a:spLocks noGrp="1"/>
          </p:cNvSpPr>
          <p:nvPr>
            <p:ph idx="1"/>
          </p:nvPr>
        </p:nvSpPr>
        <p:spPr/>
        <p:txBody>
          <a:bodyPr/>
          <a:lstStyle/>
          <a:p>
            <a:r>
              <a:rPr lang="en-US" u="sng" dirty="0"/>
              <a:t>PeopleSoft 9.1</a:t>
            </a:r>
            <a:r>
              <a:rPr lang="en-US" dirty="0"/>
              <a:t>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822" y="1477364"/>
            <a:ext cx="6351827" cy="4448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5403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Alignment, Order and Positioning</a:t>
            </a:r>
            <a:endParaRPr lang="en-US" dirty="0"/>
          </a:p>
        </p:txBody>
      </p:sp>
      <p:sp>
        <p:nvSpPr>
          <p:cNvPr id="3" name="Content Placeholder 2"/>
          <p:cNvSpPr>
            <a:spLocks noGrp="1"/>
          </p:cNvSpPr>
          <p:nvPr>
            <p:ph idx="1"/>
          </p:nvPr>
        </p:nvSpPr>
        <p:spPr/>
        <p:txBody>
          <a:bodyPr/>
          <a:lstStyle/>
          <a:p>
            <a:r>
              <a:rPr lang="en-US" u="sng" dirty="0"/>
              <a:t>PeopleSoft </a:t>
            </a:r>
            <a:r>
              <a:rPr lang="en-US" u="sng" dirty="0" smtClean="0"/>
              <a:t>9.2</a:t>
            </a:r>
            <a:r>
              <a:rPr lang="en-US" dirty="0"/>
              <a:t>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728" y="1695809"/>
            <a:ext cx="8039819" cy="4135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03933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hape 894"/>
          <p:cNvSpPr/>
          <p:nvPr/>
        </p:nvSpPr>
        <p:spPr>
          <a:xfrm flipV="1">
            <a:off x="-87" y="6851033"/>
            <a:ext cx="9140283" cy="6967"/>
          </a:xfrm>
          <a:prstGeom prst="line">
            <a:avLst/>
          </a:prstGeom>
          <a:ln w="25400">
            <a:solidFill>
              <a:srgbClr val="E5C435"/>
            </a:solidFill>
            <a:bevel/>
          </a:ln>
        </p:spPr>
        <p:txBody>
          <a:bodyPr lIns="32144" tIns="32144" rIns="32144" bIns="32144"/>
          <a:lstStyle/>
          <a:p>
            <a:endParaRPr dirty="0"/>
          </a:p>
        </p:txBody>
      </p:sp>
      <p:sp>
        <p:nvSpPr>
          <p:cNvPr id="9" name="Title 1"/>
          <p:cNvSpPr txBox="1">
            <a:spLocks/>
          </p:cNvSpPr>
          <p:nvPr/>
        </p:nvSpPr>
        <p:spPr bwMode="auto">
          <a:xfrm>
            <a:off x="-87" y="1242199"/>
            <a:ext cx="9144087" cy="4045789"/>
          </a:xfrm>
          <a:prstGeom prst="rect">
            <a:avLst/>
          </a:prstGeom>
          <a:blipFill>
            <a:blip r:embed="rId2"/>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marL="0" indent="0" algn="l" rtl="0" fontAlgn="base">
              <a:spcBef>
                <a:spcPct val="0"/>
              </a:spcBef>
              <a:spcAft>
                <a:spcPts val="300"/>
              </a:spcAft>
              <a:buClr>
                <a:schemeClr val="accent1"/>
              </a:buClr>
              <a:buFont typeface="Arial" charset="0"/>
              <a:buNone/>
              <a:defRPr sz="1400" kern="1200">
                <a:solidFill>
                  <a:schemeClr val="tx1"/>
                </a:solidFill>
                <a:latin typeface="Arial" pitchFamily="34" charset="0"/>
                <a:ea typeface="+mn-ea"/>
                <a:cs typeface="Arial" pitchFamily="34" charset="0"/>
              </a:defRPr>
            </a:lvl1pPr>
            <a:lvl2pPr marL="457200" indent="0" algn="ctr" rtl="0" fontAlgn="base">
              <a:spcBef>
                <a:spcPct val="0"/>
              </a:spcBef>
              <a:spcAft>
                <a:spcPts val="600"/>
              </a:spcAft>
              <a:buFont typeface="Arial" charset="0"/>
              <a:buNone/>
              <a:defRPr kern="1200">
                <a:solidFill>
                  <a:schemeClr val="tx1">
                    <a:tint val="75000"/>
                  </a:schemeClr>
                </a:solidFill>
                <a:latin typeface="Arial" pitchFamily="34" charset="0"/>
                <a:ea typeface="+mn-ea"/>
                <a:cs typeface="Arial" pitchFamily="34" charset="0"/>
              </a:defRPr>
            </a:lvl2pPr>
            <a:lvl3pPr marL="914400" indent="0" algn="ctr" rtl="0" fontAlgn="base">
              <a:spcBef>
                <a:spcPct val="0"/>
              </a:spcBef>
              <a:spcAft>
                <a:spcPts val="600"/>
              </a:spcAft>
              <a:buClr>
                <a:schemeClr val="accent1"/>
              </a:buClr>
              <a:buFont typeface="Arial" charset="0"/>
              <a:buNone/>
              <a:defRPr sz="1600" kern="1200">
                <a:solidFill>
                  <a:schemeClr val="tx1">
                    <a:tint val="75000"/>
                  </a:schemeClr>
                </a:solidFill>
                <a:latin typeface="Arial" pitchFamily="34" charset="0"/>
                <a:ea typeface="+mn-ea"/>
                <a:cs typeface="Arial" pitchFamily="34" charset="0"/>
              </a:defRPr>
            </a:lvl3pPr>
            <a:lvl4pPr marL="1371600" indent="0" algn="ctr" rtl="0" fontAlgn="base">
              <a:spcBef>
                <a:spcPct val="0"/>
              </a:spcBef>
              <a:spcAft>
                <a:spcPts val="600"/>
              </a:spcAft>
              <a:buFont typeface="Arial" charset="0"/>
              <a:buNone/>
              <a:defRPr sz="1600" kern="1200">
                <a:solidFill>
                  <a:schemeClr val="tx1">
                    <a:tint val="75000"/>
                  </a:schemeClr>
                </a:solidFill>
                <a:latin typeface="Arial" pitchFamily="34" charset="0"/>
                <a:ea typeface="+mn-ea"/>
                <a:cs typeface="Arial" pitchFamily="34" charset="0"/>
              </a:defRPr>
            </a:lvl4pPr>
            <a:lvl5pPr marL="1828800" indent="0" algn="ctr" rtl="0" fontAlgn="base">
              <a:spcBef>
                <a:spcPct val="0"/>
              </a:spcBef>
              <a:spcAft>
                <a:spcPts val="600"/>
              </a:spcAft>
              <a:buClr>
                <a:schemeClr val="accent1"/>
              </a:buClr>
              <a:buFont typeface="Arial" charset="0"/>
              <a:buNone/>
              <a:defRPr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b="1" dirty="0" smtClean="0">
              <a:solidFill>
                <a:schemeClr val="bg1"/>
              </a:solidFill>
            </a:endParaRPr>
          </a:p>
          <a:p>
            <a:pPr algn="ctr"/>
            <a:endParaRPr lang="en-US" sz="3600" b="1" dirty="0" smtClean="0">
              <a:solidFill>
                <a:schemeClr val="bg1"/>
              </a:solidFill>
            </a:endParaRPr>
          </a:p>
          <a:p>
            <a:pPr algn="ctr"/>
            <a:endParaRPr lang="en-US" sz="3600" b="1" dirty="0">
              <a:solidFill>
                <a:schemeClr val="bg1"/>
              </a:solidFill>
            </a:endParaRPr>
          </a:p>
          <a:p>
            <a:pPr algn="ctr"/>
            <a:r>
              <a:rPr lang="en-US" sz="3600" b="1" dirty="0" smtClean="0">
                <a:solidFill>
                  <a:schemeClr val="accent5">
                    <a:lumMod val="40000"/>
                    <a:lumOff val="60000"/>
                  </a:schemeClr>
                </a:solidFill>
              </a:rPr>
              <a:t>PeopleSoft 9.2 </a:t>
            </a:r>
            <a:r>
              <a:rPr lang="en-US" sz="3600" b="1" smtClean="0">
                <a:solidFill>
                  <a:schemeClr val="accent5">
                    <a:lumMod val="40000"/>
                    <a:lumOff val="60000"/>
                  </a:schemeClr>
                </a:solidFill>
              </a:rPr>
              <a:t>Receivables Features</a:t>
            </a:r>
            <a:endParaRPr lang="en-US" sz="3600" b="1" dirty="0">
              <a:solidFill>
                <a:schemeClr val="accent5">
                  <a:lumMod val="40000"/>
                  <a:lumOff val="60000"/>
                </a:schemeClr>
              </a:solidFill>
            </a:endParaRPr>
          </a:p>
        </p:txBody>
      </p:sp>
    </p:spTree>
    <p:extLst>
      <p:ext uri="{BB962C8B-B14F-4D97-AF65-F5344CB8AC3E}">
        <p14:creationId xmlns:p14="http://schemas.microsoft.com/office/powerpoint/2010/main" val="2178956203"/>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Receivables 9.2 Highlights</a:t>
            </a:r>
            <a:endParaRPr lang="en-US" dirty="0">
              <a:solidFill>
                <a:srgbClr val="C00000"/>
              </a:solidFill>
            </a:endParaRPr>
          </a:p>
        </p:txBody>
      </p:sp>
      <p:sp>
        <p:nvSpPr>
          <p:cNvPr id="3" name="Content Placeholder 2"/>
          <p:cNvSpPr>
            <a:spLocks noGrp="1"/>
          </p:cNvSpPr>
          <p:nvPr>
            <p:ph idx="1"/>
          </p:nvPr>
        </p:nvSpPr>
        <p:spPr>
          <a:xfrm>
            <a:off x="433450" y="1154875"/>
            <a:ext cx="8229600" cy="5121275"/>
          </a:xfrm>
        </p:spPr>
        <p:txBody>
          <a:bodyPr/>
          <a:lstStyle/>
          <a:p>
            <a:r>
              <a:rPr lang="en-US" sz="2400" dirty="0" smtClean="0"/>
              <a:t>Customer </a:t>
            </a:r>
            <a:r>
              <a:rPr lang="en-US" sz="2400" dirty="0"/>
              <a:t>Hierarchy </a:t>
            </a:r>
            <a:endParaRPr lang="en-US" sz="2400" dirty="0" smtClean="0"/>
          </a:p>
          <a:p>
            <a:r>
              <a:rPr lang="en-US" sz="2400" dirty="0" smtClean="0"/>
              <a:t>Receivables </a:t>
            </a:r>
            <a:r>
              <a:rPr lang="en-US" sz="2400" dirty="0"/>
              <a:t>Direct Journals to Project Costing </a:t>
            </a:r>
            <a:r>
              <a:rPr lang="en-US" sz="2400" dirty="0" smtClean="0"/>
              <a:t>Integration</a:t>
            </a:r>
          </a:p>
          <a:p>
            <a:r>
              <a:rPr lang="en-US" sz="2400" dirty="0" smtClean="0"/>
              <a:t>Worksheet enhancements</a:t>
            </a:r>
          </a:p>
          <a:p>
            <a:pPr lvl="1"/>
            <a:r>
              <a:rPr lang="en-US" sz="2400" dirty="0" smtClean="0"/>
              <a:t>Item </a:t>
            </a:r>
            <a:r>
              <a:rPr lang="en-US" sz="2400" dirty="0"/>
              <a:t>Level </a:t>
            </a:r>
            <a:r>
              <a:rPr lang="en-US" sz="2400" dirty="0" smtClean="0"/>
              <a:t>Attachments</a:t>
            </a:r>
          </a:p>
          <a:p>
            <a:pPr lvl="1"/>
            <a:r>
              <a:rPr lang="en-US" sz="2400" dirty="0" smtClean="0"/>
              <a:t>Maintenance Worksheet updates (new sort capability; Additional search criteria.</a:t>
            </a:r>
          </a:p>
          <a:p>
            <a:pPr lvl="1"/>
            <a:r>
              <a:rPr lang="en-US" sz="2400" dirty="0" smtClean="0"/>
              <a:t>New Reference Qualifier Code</a:t>
            </a:r>
          </a:p>
          <a:p>
            <a:r>
              <a:rPr lang="en-US" sz="2400" dirty="0" smtClean="0"/>
              <a:t>Item Splitting for Exception Items</a:t>
            </a:r>
          </a:p>
          <a:p>
            <a:r>
              <a:rPr lang="en-US" sz="2400" dirty="0" smtClean="0"/>
              <a:t>Payments Page Enhancement</a:t>
            </a:r>
          </a:p>
          <a:p>
            <a:r>
              <a:rPr lang="en-US" sz="2400" dirty="0"/>
              <a:t>Hosted Credit Card Storage and </a:t>
            </a:r>
            <a:r>
              <a:rPr lang="en-US" sz="2400" dirty="0" smtClean="0"/>
              <a:t>Payment</a:t>
            </a:r>
          </a:p>
          <a:p>
            <a:r>
              <a:rPr lang="en-US" sz="2400" dirty="0"/>
              <a:t>Partial Payment </a:t>
            </a:r>
            <a:r>
              <a:rPr lang="en-US" sz="2400" dirty="0" err="1"/>
              <a:t>Unpost</a:t>
            </a:r>
            <a:r>
              <a:rPr lang="en-US" sz="2400" dirty="0"/>
              <a:t> </a:t>
            </a:r>
          </a:p>
          <a:p>
            <a:r>
              <a:rPr lang="en-US" sz="2400" dirty="0"/>
              <a:t>Receivables Work Center </a:t>
            </a:r>
          </a:p>
          <a:p>
            <a:endParaRPr lang="en-US" sz="2400" dirty="0"/>
          </a:p>
          <a:p>
            <a:endParaRPr lang="en-US" dirty="0"/>
          </a:p>
        </p:txBody>
      </p:sp>
    </p:spTree>
    <p:extLst>
      <p:ext uri="{BB962C8B-B14F-4D97-AF65-F5344CB8AC3E}">
        <p14:creationId xmlns:p14="http://schemas.microsoft.com/office/powerpoint/2010/main" val="14984923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Receivables 9.2 </a:t>
            </a:r>
            <a:r>
              <a:rPr lang="en-US" dirty="0" smtClean="0">
                <a:solidFill>
                  <a:srgbClr val="C00000"/>
                </a:solidFill>
              </a:rPr>
              <a:t>Highlights - Continued</a:t>
            </a:r>
            <a:endParaRPr lang="en-US" dirty="0">
              <a:solidFill>
                <a:srgbClr val="C00000"/>
              </a:solidFill>
            </a:endParaRPr>
          </a:p>
        </p:txBody>
      </p:sp>
      <p:sp>
        <p:nvSpPr>
          <p:cNvPr id="3" name="Content Placeholder 2"/>
          <p:cNvSpPr>
            <a:spLocks noGrp="1"/>
          </p:cNvSpPr>
          <p:nvPr>
            <p:ph idx="1"/>
          </p:nvPr>
        </p:nvSpPr>
        <p:spPr/>
        <p:txBody>
          <a:bodyPr/>
          <a:lstStyle/>
          <a:p>
            <a:r>
              <a:rPr lang="en-US" sz="2400" dirty="0" smtClean="0"/>
              <a:t>Receivables </a:t>
            </a:r>
            <a:r>
              <a:rPr lang="en-US" sz="2400" dirty="0"/>
              <a:t>Dashboard </a:t>
            </a:r>
            <a:r>
              <a:rPr lang="en-US" sz="2400" dirty="0" err="1"/>
              <a:t>Pagelets</a:t>
            </a:r>
            <a:r>
              <a:rPr lang="en-US" sz="2400" dirty="0"/>
              <a:t> for Customer Portfolio </a:t>
            </a:r>
            <a:r>
              <a:rPr lang="en-US" sz="2400" dirty="0" smtClean="0"/>
              <a:t>Analysis</a:t>
            </a:r>
          </a:p>
          <a:p>
            <a:r>
              <a:rPr lang="en-US" sz="2400" dirty="0"/>
              <a:t>Collections Workbench Enhancements</a:t>
            </a:r>
          </a:p>
          <a:p>
            <a:r>
              <a:rPr lang="en-US" sz="2400" dirty="0" smtClean="0"/>
              <a:t>Conditions </a:t>
            </a:r>
            <a:r>
              <a:rPr lang="en-US" sz="2400" dirty="0"/>
              <a:t>Monitor Enhancements</a:t>
            </a:r>
          </a:p>
          <a:p>
            <a:r>
              <a:rPr lang="en-US" sz="2400" dirty="0" smtClean="0"/>
              <a:t>Enhanced Conversation Features</a:t>
            </a:r>
          </a:p>
          <a:p>
            <a:r>
              <a:rPr lang="en-US" sz="2400" dirty="0"/>
              <a:t>Aging and Dunning </a:t>
            </a:r>
            <a:r>
              <a:rPr lang="en-US" sz="2400" dirty="0" smtClean="0"/>
              <a:t>Enhancements</a:t>
            </a:r>
            <a:endParaRPr lang="en-US" sz="2400" dirty="0"/>
          </a:p>
        </p:txBody>
      </p:sp>
    </p:spTree>
    <p:extLst>
      <p:ext uri="{BB962C8B-B14F-4D97-AF65-F5344CB8AC3E}">
        <p14:creationId xmlns:p14="http://schemas.microsoft.com/office/powerpoint/2010/main" val="7917382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Business Processes – Deltas 9.1 vs 9.2 </a:t>
            </a:r>
          </a:p>
        </p:txBody>
      </p:sp>
      <p:sp>
        <p:nvSpPr>
          <p:cNvPr id="3" name="Content Placeholder 2"/>
          <p:cNvSpPr>
            <a:spLocks noGrp="1"/>
          </p:cNvSpPr>
          <p:nvPr>
            <p:ph idx="1"/>
          </p:nvPr>
        </p:nvSpPr>
        <p:spPr>
          <a:xfrm>
            <a:off x="457200" y="1083623"/>
            <a:ext cx="8229600" cy="5121275"/>
          </a:xfrm>
        </p:spPr>
        <p:txBody>
          <a:bodyPr/>
          <a:lstStyle/>
          <a:p>
            <a:r>
              <a:rPr lang="en-US" sz="1800" b="1" dirty="0"/>
              <a:t>Customer </a:t>
            </a:r>
            <a:r>
              <a:rPr lang="en-US" sz="1800" b="1" dirty="0" smtClean="0"/>
              <a:t>Hierarchy:</a:t>
            </a:r>
          </a:p>
          <a:p>
            <a:pPr marL="0" indent="0">
              <a:buNone/>
            </a:pPr>
            <a:r>
              <a:rPr lang="en-US" sz="1800" dirty="0" smtClean="0"/>
              <a:t>    Now </a:t>
            </a:r>
            <a:r>
              <a:rPr lang="en-US" sz="1800" dirty="0"/>
              <a:t>displays customer relationships and data in an interactive chart </a:t>
            </a:r>
            <a:r>
              <a:rPr lang="en-US" sz="1800" dirty="0" smtClean="0"/>
              <a:t>format</a:t>
            </a:r>
          </a:p>
          <a:p>
            <a:pPr marL="0" indent="0">
              <a:buNone/>
            </a:pPr>
            <a:r>
              <a:rPr lang="en-US" sz="1800" dirty="0"/>
              <a:t> </a:t>
            </a:r>
            <a:r>
              <a:rPr lang="en-US" sz="1800" dirty="0" smtClean="0"/>
              <a:t>   that enables </a:t>
            </a:r>
            <a:r>
              <a:rPr lang="en-US" sz="1800" dirty="0"/>
              <a:t>users to: </a:t>
            </a:r>
            <a:endParaRPr lang="en-US" sz="1800" dirty="0" smtClean="0"/>
          </a:p>
          <a:p>
            <a:pPr lvl="1"/>
            <a:r>
              <a:rPr lang="en-US" dirty="0" smtClean="0"/>
              <a:t>Visualize </a:t>
            </a:r>
            <a:r>
              <a:rPr lang="en-US" dirty="0"/>
              <a:t>different types of customer hierarchies, including corporate, remit to, and correspondence hierarchies. </a:t>
            </a:r>
            <a:endParaRPr lang="en-US" dirty="0" smtClean="0"/>
          </a:p>
          <a:p>
            <a:pPr lvl="1"/>
            <a:r>
              <a:rPr lang="en-US" dirty="0" smtClean="0"/>
              <a:t>View </a:t>
            </a:r>
            <a:r>
              <a:rPr lang="en-US" dirty="0"/>
              <a:t>rolled-up data for the selected customer, or for the </a:t>
            </a:r>
            <a:r>
              <a:rPr lang="en-US" dirty="0" smtClean="0"/>
              <a:t>customer and its’ children.</a:t>
            </a:r>
          </a:p>
          <a:p>
            <a:pPr lvl="1"/>
            <a:r>
              <a:rPr lang="en-US" dirty="0" smtClean="0"/>
              <a:t>Drill </a:t>
            </a:r>
            <a:r>
              <a:rPr lang="en-US" dirty="0"/>
              <a:t>to customer details. </a:t>
            </a:r>
            <a:endParaRPr lang="en-US" dirty="0" smtClean="0"/>
          </a:p>
          <a:p>
            <a:pPr lvl="1"/>
            <a:r>
              <a:rPr lang="en-US" dirty="0" smtClean="0"/>
              <a:t>Take </a:t>
            </a:r>
            <a:r>
              <a:rPr lang="en-US" dirty="0"/>
              <a:t>actions on the customer, such as putting the customer on hold. </a:t>
            </a:r>
            <a:endParaRPr lang="en-US" dirty="0" smtClean="0"/>
          </a:p>
          <a:p>
            <a:pPr lvl="1"/>
            <a:r>
              <a:rPr lang="en-US" dirty="0" smtClean="0"/>
              <a:t>Save </a:t>
            </a:r>
            <a:r>
              <a:rPr lang="en-US" dirty="0"/>
              <a:t>search criteria</a:t>
            </a:r>
            <a:r>
              <a:rPr lang="en-US" dirty="0" smtClean="0"/>
              <a:t>.</a:t>
            </a:r>
          </a:p>
          <a:p>
            <a:pPr lvl="1"/>
            <a:r>
              <a:rPr lang="en-US" dirty="0" smtClean="0"/>
              <a:t>Customize </a:t>
            </a:r>
            <a:r>
              <a:rPr lang="en-US" dirty="0"/>
              <a:t>display templates. Security setup at the user, role, or system level restricts customer information, template modifications, and actions to authorized </a:t>
            </a:r>
            <a:r>
              <a:rPr lang="en-US" dirty="0" smtClean="0"/>
              <a:t>users.</a:t>
            </a:r>
          </a:p>
        </p:txBody>
      </p:sp>
    </p:spTree>
    <p:extLst>
      <p:ext uri="{BB962C8B-B14F-4D97-AF65-F5344CB8AC3E}">
        <p14:creationId xmlns:p14="http://schemas.microsoft.com/office/powerpoint/2010/main" val="18548235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Business Processes – Deltas 9.1 vs 9.2 </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4495" y="1472540"/>
            <a:ext cx="8229600" cy="4136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17002" y="1071149"/>
            <a:ext cx="3826689" cy="369332"/>
          </a:xfrm>
          <a:prstGeom prst="rect">
            <a:avLst/>
          </a:prstGeom>
        </p:spPr>
        <p:txBody>
          <a:bodyPr wrap="none">
            <a:spAutoFit/>
          </a:bodyPr>
          <a:lstStyle/>
          <a:p>
            <a:r>
              <a:rPr lang="en-US" b="1" dirty="0"/>
              <a:t>Customer </a:t>
            </a:r>
            <a:r>
              <a:rPr lang="en-US" b="1" dirty="0" smtClean="0"/>
              <a:t>Hierarchy (Continued):</a:t>
            </a:r>
            <a:endParaRPr lang="en-US" b="1" dirty="0"/>
          </a:p>
        </p:txBody>
      </p:sp>
    </p:spTree>
    <p:extLst>
      <p:ext uri="{BB962C8B-B14F-4D97-AF65-F5344CB8AC3E}">
        <p14:creationId xmlns:p14="http://schemas.microsoft.com/office/powerpoint/2010/main" val="28836439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Business Processes – Deltas 9.1 vs 9.2 </a:t>
            </a:r>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2709" y="1350815"/>
            <a:ext cx="8229600" cy="2117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130" y="3476500"/>
            <a:ext cx="7513637" cy="1297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709" y="4872968"/>
            <a:ext cx="7418387" cy="1444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21088" y="1047399"/>
            <a:ext cx="3826689" cy="369332"/>
          </a:xfrm>
          <a:prstGeom prst="rect">
            <a:avLst/>
          </a:prstGeom>
        </p:spPr>
        <p:txBody>
          <a:bodyPr wrap="none">
            <a:spAutoFit/>
          </a:bodyPr>
          <a:lstStyle/>
          <a:p>
            <a:r>
              <a:rPr lang="en-US" b="1" dirty="0"/>
              <a:t>Customer Hierarchy (Continued):</a:t>
            </a:r>
          </a:p>
        </p:txBody>
      </p:sp>
    </p:spTree>
    <p:extLst>
      <p:ext uri="{BB962C8B-B14F-4D97-AF65-F5344CB8AC3E}">
        <p14:creationId xmlns:p14="http://schemas.microsoft.com/office/powerpoint/2010/main" val="13035500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Business Processes – Deltas 9.1 vs 9.2</a:t>
            </a:r>
            <a:r>
              <a:rPr lang="en-US" dirty="0"/>
              <a:t> </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6575" y="1363596"/>
            <a:ext cx="8229600" cy="2067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515" y="3430667"/>
            <a:ext cx="7908966" cy="3005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26155" y="1023709"/>
            <a:ext cx="3826689" cy="369332"/>
          </a:xfrm>
          <a:prstGeom prst="rect">
            <a:avLst/>
          </a:prstGeom>
        </p:spPr>
        <p:txBody>
          <a:bodyPr wrap="none">
            <a:spAutoFit/>
          </a:bodyPr>
          <a:lstStyle/>
          <a:p>
            <a:r>
              <a:rPr lang="en-US" b="1" dirty="0"/>
              <a:t>Customer Hierarchy (Continued):</a:t>
            </a:r>
          </a:p>
        </p:txBody>
      </p:sp>
    </p:spTree>
    <p:extLst>
      <p:ext uri="{BB962C8B-B14F-4D97-AF65-F5344CB8AC3E}">
        <p14:creationId xmlns:p14="http://schemas.microsoft.com/office/powerpoint/2010/main" val="7810839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Agenda</a:t>
            </a:r>
            <a:endParaRPr lang="en-US" dirty="0">
              <a:solidFill>
                <a:srgbClr val="C00000"/>
              </a:solidFill>
            </a:endParaRPr>
          </a:p>
        </p:txBody>
      </p:sp>
      <p:sp>
        <p:nvSpPr>
          <p:cNvPr id="3" name="Content Placeholder 2"/>
          <p:cNvSpPr>
            <a:spLocks noGrp="1"/>
          </p:cNvSpPr>
          <p:nvPr>
            <p:ph sz="half" idx="1"/>
          </p:nvPr>
        </p:nvSpPr>
        <p:spPr>
          <a:xfrm>
            <a:off x="219556" y="1140010"/>
            <a:ext cx="8686800" cy="5613845"/>
          </a:xfrm>
        </p:spPr>
        <p:txBody>
          <a:bodyPr/>
          <a:lstStyle/>
          <a:p>
            <a:r>
              <a:rPr lang="en-US" sz="1600" dirty="0" smtClean="0"/>
              <a:t>Introductions</a:t>
            </a:r>
          </a:p>
          <a:p>
            <a:r>
              <a:rPr lang="en-US" sz="1600" dirty="0" smtClean="0"/>
              <a:t>Objectives</a:t>
            </a:r>
          </a:p>
          <a:p>
            <a:r>
              <a:rPr lang="en-US" sz="1600" dirty="0" smtClean="0"/>
              <a:t>Schedule </a:t>
            </a:r>
          </a:p>
          <a:p>
            <a:r>
              <a:rPr lang="en-US" sz="1600" dirty="0" smtClean="0"/>
              <a:t>Fit Gap </a:t>
            </a:r>
            <a:endParaRPr lang="en-US" sz="1600" dirty="0"/>
          </a:p>
          <a:p>
            <a:pPr lvl="1"/>
            <a:r>
              <a:rPr lang="en-US" sz="1400" dirty="0" smtClean="0"/>
              <a:t>Business Process Deltas between 9.1 and 9.2 </a:t>
            </a:r>
          </a:p>
          <a:p>
            <a:pPr lvl="2"/>
            <a:r>
              <a:rPr lang="en-US" sz="1100" dirty="0" smtClean="0"/>
              <a:t>Online Review / Offline Review</a:t>
            </a:r>
          </a:p>
          <a:p>
            <a:pPr lvl="2"/>
            <a:r>
              <a:rPr lang="en-US" sz="1100" dirty="0" smtClean="0"/>
              <a:t>Confirm new functionality that should be explored for system design</a:t>
            </a:r>
          </a:p>
          <a:p>
            <a:pPr lvl="1"/>
            <a:r>
              <a:rPr lang="en-US" sz="1400" dirty="0" smtClean="0"/>
              <a:t>Workflow </a:t>
            </a:r>
          </a:p>
          <a:p>
            <a:pPr lvl="2"/>
            <a:r>
              <a:rPr lang="en-US" sz="1100" dirty="0" smtClean="0"/>
              <a:t>If applicable – Confirm whether AWE or Virtual Approver will be used</a:t>
            </a:r>
            <a:endParaRPr lang="en-US" sz="1100" dirty="0"/>
          </a:p>
          <a:p>
            <a:pPr lvl="1"/>
            <a:r>
              <a:rPr lang="en-US" sz="1400" dirty="0" smtClean="0"/>
              <a:t>Interfaces</a:t>
            </a:r>
          </a:p>
          <a:p>
            <a:pPr lvl="2"/>
            <a:r>
              <a:rPr lang="en-US" sz="1100" dirty="0" smtClean="0"/>
              <a:t>Retrofit / Eliminate</a:t>
            </a:r>
          </a:p>
          <a:p>
            <a:pPr lvl="1"/>
            <a:r>
              <a:rPr lang="en-US" sz="1400" dirty="0" smtClean="0"/>
              <a:t>Customizations</a:t>
            </a:r>
          </a:p>
          <a:p>
            <a:pPr lvl="2"/>
            <a:r>
              <a:rPr lang="en-US" sz="1100" dirty="0" smtClean="0"/>
              <a:t>Retrofit / Eliminate</a:t>
            </a:r>
            <a:endParaRPr lang="en-US" sz="1100" dirty="0"/>
          </a:p>
          <a:p>
            <a:pPr lvl="1"/>
            <a:r>
              <a:rPr lang="en-US" sz="1400" dirty="0" smtClean="0"/>
              <a:t>Reports</a:t>
            </a:r>
          </a:p>
          <a:p>
            <a:pPr lvl="2"/>
            <a:r>
              <a:rPr lang="en-US" sz="1100" dirty="0" smtClean="0"/>
              <a:t>Retrofit / Eliminate</a:t>
            </a:r>
            <a:endParaRPr lang="en-US" sz="1400" dirty="0"/>
          </a:p>
          <a:p>
            <a:pPr lvl="1"/>
            <a:r>
              <a:rPr lang="en-US" sz="1400" dirty="0" smtClean="0"/>
              <a:t>Security</a:t>
            </a:r>
          </a:p>
          <a:p>
            <a:pPr lvl="1"/>
            <a:r>
              <a:rPr lang="en-US" sz="1400" dirty="0" smtClean="0"/>
              <a:t>Batch Schedule</a:t>
            </a:r>
          </a:p>
          <a:p>
            <a:r>
              <a:rPr lang="en-US" sz="1600" dirty="0" smtClean="0"/>
              <a:t>Discussion</a:t>
            </a:r>
            <a:endParaRPr lang="en-US" dirty="0"/>
          </a:p>
        </p:txBody>
      </p:sp>
      <p:pic>
        <p:nvPicPr>
          <p:cNvPr id="4" name="Picture 4" descr="MCj0434929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6550" y="1214438"/>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47349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Business Processes – Deltas 9.1 vs 9.2</a:t>
            </a:r>
            <a:r>
              <a:rPr lang="en-US" dirty="0"/>
              <a:t> </a:t>
            </a: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4064" y="1421271"/>
            <a:ext cx="6333334" cy="1690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750" y="3107624"/>
            <a:ext cx="7713663" cy="3103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02345" y="1047399"/>
            <a:ext cx="3826689" cy="369332"/>
          </a:xfrm>
          <a:prstGeom prst="rect">
            <a:avLst/>
          </a:prstGeom>
        </p:spPr>
        <p:txBody>
          <a:bodyPr wrap="none">
            <a:spAutoFit/>
          </a:bodyPr>
          <a:lstStyle/>
          <a:p>
            <a:r>
              <a:rPr lang="en-US" b="1" dirty="0"/>
              <a:t>Customer Hierarchy (Continued):</a:t>
            </a:r>
          </a:p>
        </p:txBody>
      </p:sp>
    </p:spTree>
    <p:extLst>
      <p:ext uri="{BB962C8B-B14F-4D97-AF65-F5344CB8AC3E}">
        <p14:creationId xmlns:p14="http://schemas.microsoft.com/office/powerpoint/2010/main" val="14167725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Business Processes – Deltas 9.1 vs 9.2</a:t>
            </a:r>
            <a:r>
              <a:rPr lang="en-US" dirty="0"/>
              <a:t> </a:t>
            </a:r>
          </a:p>
        </p:txBody>
      </p:sp>
      <p:sp>
        <p:nvSpPr>
          <p:cNvPr id="3" name="Rectangle 2"/>
          <p:cNvSpPr/>
          <p:nvPr/>
        </p:nvSpPr>
        <p:spPr>
          <a:xfrm>
            <a:off x="402345" y="1047399"/>
            <a:ext cx="8470076" cy="1077218"/>
          </a:xfrm>
          <a:prstGeom prst="rect">
            <a:avLst/>
          </a:prstGeom>
        </p:spPr>
        <p:txBody>
          <a:bodyPr wrap="none">
            <a:spAutoFit/>
          </a:bodyPr>
          <a:lstStyle/>
          <a:p>
            <a:r>
              <a:rPr lang="en-US" b="1" dirty="0"/>
              <a:t>Customer Hierarchy (Continued</a:t>
            </a:r>
            <a:r>
              <a:rPr lang="en-US" b="1" dirty="0" smtClean="0"/>
              <a:t>):</a:t>
            </a:r>
          </a:p>
          <a:p>
            <a:endParaRPr lang="en-US" b="1" dirty="0"/>
          </a:p>
          <a:p>
            <a:r>
              <a:rPr lang="en-US" sz="1400" b="1" dirty="0" smtClean="0"/>
              <a:t>When a user </a:t>
            </a:r>
            <a:r>
              <a:rPr lang="en-US" sz="1400" b="1" dirty="0"/>
              <a:t>clicks on the Review </a:t>
            </a:r>
            <a:r>
              <a:rPr lang="en-US" sz="1400" b="1" dirty="0" smtClean="0"/>
              <a:t>Document Status Action </a:t>
            </a:r>
            <a:r>
              <a:rPr lang="en-US" sz="1400" b="1" dirty="0"/>
              <a:t>from the Action drop-down </a:t>
            </a:r>
            <a:r>
              <a:rPr lang="en-US" sz="1400" b="1" dirty="0" smtClean="0"/>
              <a:t>a new page</a:t>
            </a:r>
            <a:endParaRPr lang="en-US" sz="1400" b="1" dirty="0"/>
          </a:p>
          <a:p>
            <a:r>
              <a:rPr lang="en-US" sz="1400" b="1" dirty="0"/>
              <a:t>a</a:t>
            </a:r>
            <a:r>
              <a:rPr lang="en-US" sz="1400" b="1" dirty="0" smtClean="0"/>
              <a:t>ppears providing a billing status amongst other information and links to documents.</a:t>
            </a:r>
            <a:endParaRPr lang="en-US" b="1"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447" y="2268747"/>
            <a:ext cx="8256587" cy="3078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8162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Business Processes – Deltas 9.1 vs 9.2</a:t>
            </a:r>
            <a:r>
              <a:rPr lang="en-US" dirty="0"/>
              <a:t> </a:t>
            </a:r>
          </a:p>
        </p:txBody>
      </p:sp>
      <p:sp>
        <p:nvSpPr>
          <p:cNvPr id="3" name="Rectangle 2"/>
          <p:cNvSpPr/>
          <p:nvPr/>
        </p:nvSpPr>
        <p:spPr>
          <a:xfrm>
            <a:off x="402345" y="1047399"/>
            <a:ext cx="8318961" cy="1138773"/>
          </a:xfrm>
          <a:prstGeom prst="rect">
            <a:avLst/>
          </a:prstGeom>
        </p:spPr>
        <p:txBody>
          <a:bodyPr wrap="square">
            <a:spAutoFit/>
          </a:bodyPr>
          <a:lstStyle/>
          <a:p>
            <a:r>
              <a:rPr lang="en-US" b="1" dirty="0"/>
              <a:t>Customer Hierarchy (Continued</a:t>
            </a:r>
            <a:r>
              <a:rPr lang="en-US" b="1" dirty="0" smtClean="0"/>
              <a:t>):</a:t>
            </a:r>
          </a:p>
          <a:p>
            <a:endParaRPr lang="en-US" b="1" dirty="0"/>
          </a:p>
          <a:p>
            <a:r>
              <a:rPr lang="en-US" sz="1400" b="1" dirty="0" smtClean="0"/>
              <a:t>When a user </a:t>
            </a:r>
            <a:r>
              <a:rPr lang="en-US" sz="1400" b="1" dirty="0"/>
              <a:t>clicks on the </a:t>
            </a:r>
            <a:r>
              <a:rPr lang="en-US" sz="1400" b="1" dirty="0" smtClean="0"/>
              <a:t>Document ID link the user is brought to the Item Maintenance pages.</a:t>
            </a:r>
            <a:endParaRPr lang="en-US" sz="1400" b="1" dirty="0"/>
          </a:p>
          <a:p>
            <a:endParaRPr lang="en-US" b="1"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839" y="2278640"/>
            <a:ext cx="8013938" cy="3975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03892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Business Processes – Deltas 9.1 vs 9.2</a:t>
            </a:r>
            <a:r>
              <a:rPr lang="en-US" dirty="0"/>
              <a:t> </a:t>
            </a:r>
          </a:p>
        </p:txBody>
      </p:sp>
      <p:sp>
        <p:nvSpPr>
          <p:cNvPr id="3" name="Rectangle 2"/>
          <p:cNvSpPr/>
          <p:nvPr/>
        </p:nvSpPr>
        <p:spPr>
          <a:xfrm>
            <a:off x="402345" y="1047399"/>
            <a:ext cx="8318961" cy="1354217"/>
          </a:xfrm>
          <a:prstGeom prst="rect">
            <a:avLst/>
          </a:prstGeom>
        </p:spPr>
        <p:txBody>
          <a:bodyPr wrap="square">
            <a:spAutoFit/>
          </a:bodyPr>
          <a:lstStyle/>
          <a:p>
            <a:r>
              <a:rPr lang="en-US" b="1" dirty="0"/>
              <a:t>Customer Hierarchy (Continued</a:t>
            </a:r>
            <a:r>
              <a:rPr lang="en-US" b="1" dirty="0" smtClean="0"/>
              <a:t>):</a:t>
            </a:r>
          </a:p>
          <a:p>
            <a:endParaRPr lang="en-US" b="1" dirty="0"/>
          </a:p>
          <a:p>
            <a:r>
              <a:rPr lang="en-US" sz="1400" b="1" dirty="0" smtClean="0"/>
              <a:t>When a user </a:t>
            </a:r>
            <a:r>
              <a:rPr lang="en-US" sz="1400" b="1" dirty="0"/>
              <a:t>clicks on the </a:t>
            </a:r>
            <a:r>
              <a:rPr lang="en-US" sz="1400" b="1" dirty="0" smtClean="0"/>
              <a:t>Document Status Icon                       the user is brought to the Items  Document Status Inquiry page.</a:t>
            </a:r>
            <a:endParaRPr lang="en-US" sz="1400" b="1" dirty="0"/>
          </a:p>
          <a:p>
            <a:endParaRPr lang="en-US" b="1"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204" y="2087592"/>
            <a:ext cx="7923213" cy="3654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3734" y="1620925"/>
            <a:ext cx="88582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93852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Business Processes – Deltas 9.1 vs 9.2</a:t>
            </a:r>
            <a:r>
              <a:rPr lang="en-US" dirty="0"/>
              <a:t> </a:t>
            </a:r>
          </a:p>
        </p:txBody>
      </p:sp>
      <p:sp>
        <p:nvSpPr>
          <p:cNvPr id="3" name="Rectangle 2"/>
          <p:cNvSpPr/>
          <p:nvPr/>
        </p:nvSpPr>
        <p:spPr>
          <a:xfrm>
            <a:off x="402345" y="1047399"/>
            <a:ext cx="8206817" cy="1015663"/>
          </a:xfrm>
          <a:prstGeom prst="rect">
            <a:avLst/>
          </a:prstGeom>
        </p:spPr>
        <p:txBody>
          <a:bodyPr wrap="square">
            <a:spAutoFit/>
          </a:bodyPr>
          <a:lstStyle/>
          <a:p>
            <a:r>
              <a:rPr lang="en-US" b="1" dirty="0"/>
              <a:t>Customer Hierarchy (Continued</a:t>
            </a:r>
            <a:r>
              <a:rPr lang="en-US" b="1" dirty="0" smtClean="0"/>
              <a:t>):</a:t>
            </a:r>
          </a:p>
          <a:p>
            <a:endParaRPr lang="en-US" sz="1400" b="1" dirty="0" smtClean="0"/>
          </a:p>
          <a:p>
            <a:r>
              <a:rPr lang="en-US" sz="1400" b="1" dirty="0" smtClean="0"/>
              <a:t>When a user clicks on the Review Invoice Action from the Action drop-down the user is taken</a:t>
            </a:r>
          </a:p>
          <a:p>
            <a:r>
              <a:rPr lang="en-US" sz="1400" b="1" dirty="0" smtClean="0"/>
              <a:t>to the Billing Header and Line Information pages in the PeopleSoft Billing module.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488" y="2389517"/>
            <a:ext cx="7875917" cy="3744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06688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Business Processes – Deltas 9.1 vs 9.2 </a:t>
            </a: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4267" y="2059488"/>
            <a:ext cx="6266667" cy="240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14221" y="1249279"/>
            <a:ext cx="3826689" cy="369332"/>
          </a:xfrm>
          <a:prstGeom prst="rect">
            <a:avLst/>
          </a:prstGeom>
        </p:spPr>
        <p:txBody>
          <a:bodyPr wrap="none">
            <a:spAutoFit/>
          </a:bodyPr>
          <a:lstStyle/>
          <a:p>
            <a:r>
              <a:rPr lang="en-US" b="1" dirty="0"/>
              <a:t>Customer Hierarchy (Continued):</a:t>
            </a:r>
          </a:p>
        </p:txBody>
      </p:sp>
    </p:spTree>
    <p:extLst>
      <p:ext uri="{BB962C8B-B14F-4D97-AF65-F5344CB8AC3E}">
        <p14:creationId xmlns:p14="http://schemas.microsoft.com/office/powerpoint/2010/main" val="181204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4" y="190500"/>
            <a:ext cx="8229600" cy="769938"/>
          </a:xfrm>
        </p:spPr>
        <p:txBody>
          <a:bodyPr/>
          <a:lstStyle/>
          <a:p>
            <a:r>
              <a:rPr lang="en-US" dirty="0">
                <a:solidFill>
                  <a:srgbClr val="C00000"/>
                </a:solidFill>
              </a:rPr>
              <a:t>Business Processes – Deltas 9.1 vs 9.2 </a:t>
            </a:r>
            <a:endParaRPr lang="en-US" b="0" dirty="0">
              <a:solidFill>
                <a:srgbClr val="C00000"/>
              </a:solidFill>
            </a:endParaRPr>
          </a:p>
        </p:txBody>
      </p:sp>
      <p:sp>
        <p:nvSpPr>
          <p:cNvPr id="3" name="Content Placeholder 2"/>
          <p:cNvSpPr>
            <a:spLocks noGrp="1"/>
          </p:cNvSpPr>
          <p:nvPr>
            <p:ph sz="half" idx="1"/>
          </p:nvPr>
        </p:nvSpPr>
        <p:spPr>
          <a:xfrm>
            <a:off x="479563" y="1151468"/>
            <a:ext cx="8686800" cy="1938992"/>
          </a:xfrm>
        </p:spPr>
        <p:txBody>
          <a:bodyPr/>
          <a:lstStyle/>
          <a:p>
            <a:pPr marL="0" indent="0">
              <a:buNone/>
            </a:pPr>
            <a:r>
              <a:rPr lang="en-US" sz="1800" b="1" dirty="0" smtClean="0"/>
              <a:t>AR </a:t>
            </a:r>
            <a:r>
              <a:rPr lang="en-US" sz="1800" b="1" dirty="0"/>
              <a:t>Direct Journal Integration with </a:t>
            </a:r>
            <a:r>
              <a:rPr lang="en-US" sz="1800" b="1" dirty="0" smtClean="0"/>
              <a:t>Projects:</a:t>
            </a:r>
          </a:p>
          <a:p>
            <a:pPr marL="0" indent="0">
              <a:buNone/>
            </a:pPr>
            <a:r>
              <a:rPr lang="en-US" sz="1800" dirty="0" smtClean="0"/>
              <a:t>PeopleSoft AR 9.2 </a:t>
            </a:r>
            <a:r>
              <a:rPr lang="en-US" sz="1800" dirty="0"/>
              <a:t>extends the AR to PC integration by interfacing AR direct journals to Project Costing. The interface process was modified to pick up direct journals from Receivables. Users are able to specify an analysis type while entering the direct journal which makes AR direct journal integration to PC consistent with other subsystems</a:t>
            </a:r>
            <a:r>
              <a:rPr lang="en-US" sz="1600" dirty="0" smtClean="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3850" y="5114925"/>
            <a:ext cx="41719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 y="3124200"/>
            <a:ext cx="7561263"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Connector 6"/>
          <p:cNvCxnSpPr/>
          <p:nvPr/>
        </p:nvCxnSpPr>
        <p:spPr bwMode="auto">
          <a:xfrm>
            <a:off x="790575" y="4953000"/>
            <a:ext cx="756126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8" name="Rounded Rectangle 7"/>
          <p:cNvSpPr/>
          <p:nvPr/>
        </p:nvSpPr>
        <p:spPr bwMode="auto">
          <a:xfrm>
            <a:off x="7391400" y="5181600"/>
            <a:ext cx="914400" cy="609600"/>
          </a:xfrm>
          <a:prstGeom prst="roundRect">
            <a:avLst/>
          </a:prstGeom>
          <a:noFill/>
          <a:ln w="6350" cap="flat" cmpd="sng" algn="ctr">
            <a:solidFill>
              <a:srgbClr val="C00000"/>
            </a:solidFill>
            <a:prstDash val="solid"/>
            <a:round/>
            <a:headEnd type="none" w="med" len="med"/>
            <a:tailEnd type="none" w="med" len="med"/>
          </a:ln>
          <a:effectLst/>
          <a:scene3d>
            <a:camera prst="orthographicFront"/>
            <a:lightRig rig="threePt" dir="t"/>
          </a:scene3d>
          <a:sp3d>
            <a:bevelB/>
          </a:sp3d>
        </p:spPr>
        <p:txBody>
          <a:bodyPr vert="horz" wrap="none" lIns="91440" tIns="45720" rIns="91440" bIns="45720" numCol="1" rtlCol="0" anchor="ctr" anchorCtr="0" compatLnSpc="1">
            <a:prstTxWarp prst="textNoShape">
              <a:avLst/>
            </a:prstTxWarp>
          </a:bodyPr>
          <a:lstStyle/>
          <a:p>
            <a:pPr algn="ctr" eaLnBrk="0" hangingPunct="0"/>
            <a:endParaRPr lang="en-US" sz="1000" dirty="0" smtClean="0">
              <a:solidFill>
                <a:srgbClr val="005298"/>
              </a:solidFill>
            </a:endParaRPr>
          </a:p>
        </p:txBody>
      </p:sp>
    </p:spTree>
    <p:extLst>
      <p:ext uri="{BB962C8B-B14F-4D97-AF65-F5344CB8AC3E}">
        <p14:creationId xmlns:p14="http://schemas.microsoft.com/office/powerpoint/2010/main" val="39573263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Business Processes – Deltas 9.1 vs 9.2 </a:t>
            </a:r>
          </a:p>
        </p:txBody>
      </p:sp>
      <p:sp>
        <p:nvSpPr>
          <p:cNvPr id="3" name="Content Placeholder 2"/>
          <p:cNvSpPr>
            <a:spLocks noGrp="1"/>
          </p:cNvSpPr>
          <p:nvPr>
            <p:ph idx="1"/>
          </p:nvPr>
        </p:nvSpPr>
        <p:spPr/>
        <p:txBody>
          <a:bodyPr/>
          <a:lstStyle/>
          <a:p>
            <a:pPr marL="0" indent="0">
              <a:buNone/>
            </a:pPr>
            <a:r>
              <a:rPr lang="en-US" sz="1800" b="1" dirty="0"/>
              <a:t>AR Direct Journal Integration with </a:t>
            </a:r>
            <a:r>
              <a:rPr lang="en-US" sz="1800" b="1" dirty="0" smtClean="0"/>
              <a:t>Projects -  Continued:</a:t>
            </a:r>
            <a:endParaRPr lang="en-US" sz="1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198" y="1599192"/>
            <a:ext cx="8070342" cy="4754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le 4"/>
          <p:cNvSpPr/>
          <p:nvPr/>
        </p:nvSpPr>
        <p:spPr>
          <a:xfrm>
            <a:off x="3572540" y="4827181"/>
            <a:ext cx="2477386" cy="7868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Tree>
    <p:extLst>
      <p:ext uri="{BB962C8B-B14F-4D97-AF65-F5344CB8AC3E}">
        <p14:creationId xmlns:p14="http://schemas.microsoft.com/office/powerpoint/2010/main" val="3298080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Business Processes – Deltas 9.1 vs 9.2 </a:t>
            </a:r>
            <a:r>
              <a:rPr lang="en-US" dirty="0" smtClean="0"/>
              <a:t>	</a:t>
            </a:r>
            <a:endParaRPr lang="en-US" dirty="0"/>
          </a:p>
        </p:txBody>
      </p:sp>
      <p:sp>
        <p:nvSpPr>
          <p:cNvPr id="3" name="Content Placeholder 2"/>
          <p:cNvSpPr>
            <a:spLocks noGrp="1"/>
          </p:cNvSpPr>
          <p:nvPr>
            <p:ph idx="1"/>
          </p:nvPr>
        </p:nvSpPr>
        <p:spPr>
          <a:xfrm>
            <a:off x="457200" y="1143001"/>
            <a:ext cx="8229600" cy="3892138"/>
          </a:xfrm>
        </p:spPr>
        <p:txBody>
          <a:bodyPr/>
          <a:lstStyle/>
          <a:p>
            <a:pPr marL="0" indent="0">
              <a:buNone/>
            </a:pPr>
            <a:r>
              <a:rPr lang="en-US" sz="1800" b="1" dirty="0" smtClean="0"/>
              <a:t>Worksheet Enhancements - Item-Level Attachments:</a:t>
            </a:r>
          </a:p>
          <a:p>
            <a:pPr marL="0" indent="0">
              <a:buNone/>
            </a:pPr>
            <a:r>
              <a:rPr lang="en-US" sz="1800" dirty="0" smtClean="0"/>
              <a:t>The attachments </a:t>
            </a:r>
            <a:r>
              <a:rPr lang="en-US" sz="1800" dirty="0"/>
              <a:t>capability </a:t>
            </a:r>
            <a:r>
              <a:rPr lang="en-US" sz="1800" dirty="0" smtClean="0"/>
              <a:t>has been extended for </a:t>
            </a:r>
            <a:r>
              <a:rPr lang="en-US" sz="1800" dirty="0"/>
              <a:t>online pending items. Users are able to view item-level attachments through the payment, maintenance, </a:t>
            </a:r>
            <a:r>
              <a:rPr lang="en-US" sz="1800" dirty="0" smtClean="0"/>
              <a:t>and </a:t>
            </a:r>
            <a:r>
              <a:rPr lang="en-US" sz="1800" smtClean="0"/>
              <a:t>credit card worksheets</a:t>
            </a:r>
            <a:r>
              <a:rPr lang="en-US" sz="1800" dirty="0"/>
              <a:t>. Users are also able to view billing invoice attachments from Receivables for open items that were created through Billing and to access them in the various worksheets</a:t>
            </a:r>
            <a:r>
              <a:rPr lang="en-US" sz="1800" dirty="0" smtClean="0"/>
              <a:t>.</a:t>
            </a:r>
          </a:p>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770" y="2992830"/>
            <a:ext cx="8051470" cy="2196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595" y="5289715"/>
            <a:ext cx="8343405" cy="102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05278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Business Processes – Deltas 9.1 vs 9.2 </a:t>
            </a:r>
            <a:r>
              <a:rPr lang="en-US" dirty="0" smtClean="0"/>
              <a:t>	</a:t>
            </a:r>
            <a:endParaRPr lang="en-US"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1574" y="1985864"/>
            <a:ext cx="8229600" cy="2990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48154" y="1178028"/>
            <a:ext cx="7289240" cy="369332"/>
          </a:xfrm>
          <a:prstGeom prst="rect">
            <a:avLst/>
          </a:prstGeom>
        </p:spPr>
        <p:txBody>
          <a:bodyPr wrap="none">
            <a:spAutoFit/>
          </a:bodyPr>
          <a:lstStyle/>
          <a:p>
            <a:pPr marL="0" indent="0">
              <a:buNone/>
            </a:pPr>
            <a:r>
              <a:rPr lang="en-US" b="1" dirty="0"/>
              <a:t>Worksheet Enhancements - Item-Level </a:t>
            </a:r>
            <a:r>
              <a:rPr lang="en-US" b="1" dirty="0" smtClean="0"/>
              <a:t>Attachments – Continued:</a:t>
            </a:r>
            <a:endParaRPr lang="en-US" b="1" dirty="0"/>
          </a:p>
        </p:txBody>
      </p:sp>
    </p:spTree>
    <p:extLst>
      <p:ext uri="{BB962C8B-B14F-4D97-AF65-F5344CB8AC3E}">
        <p14:creationId xmlns:p14="http://schemas.microsoft.com/office/powerpoint/2010/main" val="35580079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Introductions</a:t>
            </a:r>
            <a:endParaRPr lang="en-US" dirty="0"/>
          </a:p>
        </p:txBody>
      </p:sp>
      <p:sp>
        <p:nvSpPr>
          <p:cNvPr id="3" name="Content Placeholder 2"/>
          <p:cNvSpPr>
            <a:spLocks noGrp="1"/>
          </p:cNvSpPr>
          <p:nvPr>
            <p:ph idx="1"/>
          </p:nvPr>
        </p:nvSpPr>
        <p:spPr/>
        <p:txBody>
          <a:bodyPr/>
          <a:lstStyle/>
          <a:p>
            <a:r>
              <a:rPr lang="en-US" dirty="0"/>
              <a:t>Name</a:t>
            </a:r>
          </a:p>
          <a:p>
            <a:r>
              <a:rPr lang="en-US" dirty="0"/>
              <a:t>Functional Area</a:t>
            </a:r>
          </a:p>
          <a:p>
            <a:r>
              <a:rPr lang="en-US" dirty="0"/>
              <a:t>Role</a:t>
            </a:r>
          </a:p>
          <a:p>
            <a:pPr marL="0" indent="0">
              <a:buNone/>
            </a:pPr>
            <a:endParaRPr lang="en-US" dirty="0"/>
          </a:p>
        </p:txBody>
      </p:sp>
    </p:spTree>
    <p:extLst>
      <p:ext uri="{BB962C8B-B14F-4D97-AF65-F5344CB8AC3E}">
        <p14:creationId xmlns:p14="http://schemas.microsoft.com/office/powerpoint/2010/main" val="2194348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Business Processes – Deltas 9.1 vs </a:t>
            </a:r>
            <a:r>
              <a:rPr lang="en-US" dirty="0" smtClean="0">
                <a:solidFill>
                  <a:srgbClr val="C00000"/>
                </a:solidFill>
              </a:rPr>
              <a:t>9.2</a:t>
            </a:r>
            <a:endParaRPr lang="en-US" dirty="0">
              <a:solidFill>
                <a:srgbClr val="C00000"/>
              </a:solidFill>
            </a:endParaRPr>
          </a:p>
        </p:txBody>
      </p:sp>
      <p:sp>
        <p:nvSpPr>
          <p:cNvPr id="3" name="Content Placeholder 2"/>
          <p:cNvSpPr>
            <a:spLocks noGrp="1"/>
          </p:cNvSpPr>
          <p:nvPr>
            <p:ph idx="1"/>
          </p:nvPr>
        </p:nvSpPr>
        <p:spPr/>
        <p:txBody>
          <a:bodyPr/>
          <a:lstStyle/>
          <a:p>
            <a:pPr marL="0" indent="0">
              <a:buNone/>
            </a:pPr>
            <a:r>
              <a:rPr lang="en-US" sz="1800" b="1" dirty="0"/>
              <a:t>Worksheet Enhancements - </a:t>
            </a:r>
            <a:r>
              <a:rPr lang="en-US" sz="1800" b="1" dirty="0" smtClean="0"/>
              <a:t>Item </a:t>
            </a:r>
            <a:r>
              <a:rPr lang="en-US" sz="1800" b="1" dirty="0"/>
              <a:t>Maintenance </a:t>
            </a:r>
            <a:r>
              <a:rPr lang="en-US" sz="1800" b="1" dirty="0" smtClean="0"/>
              <a:t>Worksheet: </a:t>
            </a:r>
          </a:p>
          <a:p>
            <a:pPr marL="0" indent="0">
              <a:buNone/>
            </a:pPr>
            <a:r>
              <a:rPr lang="en-US" dirty="0" smtClean="0"/>
              <a:t>Enhancements include:</a:t>
            </a:r>
          </a:p>
          <a:p>
            <a:pPr lvl="1"/>
            <a:r>
              <a:rPr lang="en-US" dirty="0" smtClean="0"/>
              <a:t>Ability to sort </a:t>
            </a:r>
            <a:r>
              <a:rPr lang="en-US" dirty="0"/>
              <a:t>the maintenance worksheet by absolute value of the item balance column so users can quickly find related credit and debit items</a:t>
            </a:r>
            <a:r>
              <a:rPr lang="en-US" dirty="0" smtClean="0"/>
              <a:t>.</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688" y="2464125"/>
            <a:ext cx="7551841" cy="3966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20613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Business Processes – Deltas 9.1 vs 9.2</a:t>
            </a:r>
          </a:p>
        </p:txBody>
      </p:sp>
      <p:sp>
        <p:nvSpPr>
          <p:cNvPr id="3" name="Content Placeholder 2"/>
          <p:cNvSpPr>
            <a:spLocks noGrp="1"/>
          </p:cNvSpPr>
          <p:nvPr>
            <p:ph idx="1"/>
          </p:nvPr>
        </p:nvSpPr>
        <p:spPr>
          <a:xfrm>
            <a:off x="457200" y="1143001"/>
            <a:ext cx="8229600" cy="4759036"/>
          </a:xfrm>
        </p:spPr>
        <p:txBody>
          <a:bodyPr/>
          <a:lstStyle/>
          <a:p>
            <a:pPr marL="0" indent="0">
              <a:buNone/>
            </a:pPr>
            <a:r>
              <a:rPr lang="en-US" sz="1800" b="1" dirty="0"/>
              <a:t>Worksheet Enhancements - Item Maintenance </a:t>
            </a:r>
            <a:r>
              <a:rPr lang="en-US" sz="1800" b="1" dirty="0" smtClean="0"/>
              <a:t>Worksheet - Continued: </a:t>
            </a:r>
            <a:endParaRPr lang="en-US" sz="1800" b="1" dirty="0"/>
          </a:p>
          <a:p>
            <a:pPr lvl="1"/>
            <a:r>
              <a:rPr lang="en-US" dirty="0" smtClean="0"/>
              <a:t>Provides </a:t>
            </a:r>
            <a:r>
              <a:rPr lang="en-US" dirty="0"/>
              <a:t>additional search </a:t>
            </a:r>
            <a:r>
              <a:rPr lang="en-US" dirty="0" smtClean="0"/>
              <a:t>criteria.  Use </a:t>
            </a:r>
            <a:r>
              <a:rPr lang="en-US" dirty="0"/>
              <a:t>due date </a:t>
            </a:r>
            <a:r>
              <a:rPr lang="en-US" dirty="0" smtClean="0"/>
              <a:t>to/from </a:t>
            </a:r>
            <a:r>
              <a:rPr lang="en-US" dirty="0"/>
              <a:t>to search for </a:t>
            </a:r>
            <a:r>
              <a:rPr lang="en-US" dirty="0" smtClean="0"/>
              <a:t>items. </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055" y="1961708"/>
            <a:ext cx="7656801" cy="3455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54364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dirty="0" smtClean="0">
                <a:solidFill>
                  <a:srgbClr val="C00000"/>
                </a:solidFill>
              </a:rPr>
              <a:t>Business </a:t>
            </a:r>
            <a:r>
              <a:rPr lang="en-US" dirty="0">
                <a:solidFill>
                  <a:srgbClr val="C00000"/>
                </a:solidFill>
              </a:rPr>
              <a:t>Processes – Deltas 9.1 vs 9.2</a:t>
            </a:r>
          </a:p>
        </p:txBody>
      </p:sp>
      <p:sp>
        <p:nvSpPr>
          <p:cNvPr id="3" name="Content Placeholder 2"/>
          <p:cNvSpPr>
            <a:spLocks noGrp="1"/>
          </p:cNvSpPr>
          <p:nvPr>
            <p:ph idx="1"/>
          </p:nvPr>
        </p:nvSpPr>
        <p:spPr>
          <a:xfrm>
            <a:off x="457200" y="1143001"/>
            <a:ext cx="8229600" cy="4759036"/>
          </a:xfrm>
        </p:spPr>
        <p:txBody>
          <a:bodyPr/>
          <a:lstStyle/>
          <a:p>
            <a:pPr marL="228600" lvl="1" indent="0">
              <a:buNone/>
            </a:pPr>
            <a:r>
              <a:rPr lang="en-US" b="1" dirty="0" smtClean="0"/>
              <a:t>Worksheet </a:t>
            </a:r>
            <a:r>
              <a:rPr lang="en-US" b="1" dirty="0"/>
              <a:t>Enhancements </a:t>
            </a:r>
            <a:r>
              <a:rPr lang="en-US" b="1" dirty="0" smtClean="0"/>
              <a:t>- New Reference Qualifier Code:</a:t>
            </a:r>
          </a:p>
          <a:p>
            <a:pPr marL="228600" lvl="1" indent="0">
              <a:buNone/>
            </a:pPr>
            <a:r>
              <a:rPr lang="en-US" dirty="0" smtClean="0"/>
              <a:t>PeopleSoft has added a new Item Reference Qualifier Code (PV) to reference Public Voucher Numbers on the Worksheet pages.  The Public Voucher Number is used to group multiple bills on a single invoice.  This number will either be generated in PeopleSoft Billing via the Billing Interface or passed in from Contracts and defined as a Bill By Field.</a:t>
            </a:r>
          </a:p>
          <a:p>
            <a:pPr marL="228600" lvl="1" indent="0">
              <a:buNone/>
            </a:pPr>
            <a:endParaRPr lang="en-US" sz="2000" dirty="0"/>
          </a:p>
          <a:p>
            <a:pPr marL="228600" lvl="1" indent="0">
              <a:buNone/>
            </a:pPr>
            <a:endParaRPr lang="en-US" sz="20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585" y="3395972"/>
            <a:ext cx="7551737" cy="2957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2598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Business Processes – Deltas 9.1 vs 9.2</a:t>
            </a:r>
          </a:p>
        </p:txBody>
      </p:sp>
      <p:sp>
        <p:nvSpPr>
          <p:cNvPr id="3" name="Content Placeholder 2"/>
          <p:cNvSpPr>
            <a:spLocks noGrp="1"/>
          </p:cNvSpPr>
          <p:nvPr>
            <p:ph idx="1"/>
          </p:nvPr>
        </p:nvSpPr>
        <p:spPr>
          <a:xfrm>
            <a:off x="457200" y="1143001"/>
            <a:ext cx="8229600" cy="4759036"/>
          </a:xfrm>
        </p:spPr>
        <p:txBody>
          <a:bodyPr/>
          <a:lstStyle/>
          <a:p>
            <a:pPr marL="228600" lvl="1" indent="0">
              <a:buNone/>
            </a:pPr>
            <a:r>
              <a:rPr lang="en-US" b="1" dirty="0"/>
              <a:t>Worksheet Enhancements </a:t>
            </a:r>
            <a:r>
              <a:rPr lang="en-US" b="1" dirty="0" smtClean="0"/>
              <a:t>–  Enhanced Copy Functionality: </a:t>
            </a:r>
          </a:p>
          <a:p>
            <a:pPr marL="228600" lvl="1" indent="0">
              <a:buNone/>
            </a:pPr>
            <a:r>
              <a:rPr lang="en-US" dirty="0" smtClean="0"/>
              <a:t>A </a:t>
            </a:r>
            <a:r>
              <a:rPr lang="en-US" dirty="0"/>
              <a:t>new copy function allows an item to be copied independent of whether the item has been selected on the payment worksheet. This enables the AR specialist to create adjustments to lines that have already been selected for payment.</a:t>
            </a:r>
          </a:p>
          <a:p>
            <a:pPr marL="228600" lvl="1" indent="0">
              <a:buNone/>
            </a:pPr>
            <a:endParaRPr lang="en-US" sz="2000" b="1" dirty="0" smtClean="0"/>
          </a:p>
          <a:p>
            <a:pPr marL="228600" lvl="1" indent="0">
              <a:buNone/>
            </a:pPr>
            <a:endParaRPr lang="en-US" sz="2000" dirty="0"/>
          </a:p>
          <a:p>
            <a:pPr marL="228600" lvl="1" indent="0">
              <a:buNone/>
            </a:pPr>
            <a:endParaRPr lang="en-US" sz="20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149" y="2805113"/>
            <a:ext cx="6153150" cy="3076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4631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Business Processes – Deltas 9.1 vs 9.2</a:t>
            </a:r>
          </a:p>
        </p:txBody>
      </p:sp>
      <p:sp>
        <p:nvSpPr>
          <p:cNvPr id="3" name="Content Placeholder 2"/>
          <p:cNvSpPr>
            <a:spLocks noGrp="1"/>
          </p:cNvSpPr>
          <p:nvPr>
            <p:ph idx="1"/>
          </p:nvPr>
        </p:nvSpPr>
        <p:spPr>
          <a:xfrm>
            <a:off x="457200" y="1143001"/>
            <a:ext cx="8229600" cy="4759036"/>
          </a:xfrm>
        </p:spPr>
        <p:txBody>
          <a:bodyPr/>
          <a:lstStyle/>
          <a:p>
            <a:pPr marL="0" indent="0">
              <a:buNone/>
            </a:pPr>
            <a:r>
              <a:rPr lang="en-US" sz="1800" b="1" dirty="0" smtClean="0"/>
              <a:t>Item Splitting for Exception Items:</a:t>
            </a:r>
          </a:p>
          <a:p>
            <a:r>
              <a:rPr lang="en-US" sz="1800" dirty="0" smtClean="0"/>
              <a:t>Using the new Item </a:t>
            </a:r>
            <a:r>
              <a:rPr lang="en-US" sz="1800" dirty="0"/>
              <a:t>Split </a:t>
            </a:r>
            <a:r>
              <a:rPr lang="en-US" sz="1800" dirty="0" smtClean="0"/>
              <a:t>page users can split </a:t>
            </a:r>
            <a:r>
              <a:rPr lang="en-US" sz="1800" dirty="0"/>
              <a:t>an exception </a:t>
            </a:r>
            <a:r>
              <a:rPr lang="en-US" sz="1800" dirty="0" smtClean="0"/>
              <a:t>(deduction or disputed) item </a:t>
            </a:r>
            <a:r>
              <a:rPr lang="en-US" sz="1800" dirty="0"/>
              <a:t>into multiple lines</a:t>
            </a:r>
            <a:r>
              <a:rPr lang="en-US" sz="1800" dirty="0" smtClean="0"/>
              <a:t>.</a:t>
            </a:r>
          </a:p>
          <a:p>
            <a:r>
              <a:rPr lang="en-US" sz="1800" dirty="0" smtClean="0"/>
              <a:t>This </a:t>
            </a:r>
            <a:r>
              <a:rPr lang="en-US" sz="1800" dirty="0"/>
              <a:t>function is useful when a customer is disputing only part of an invoice, or when a customer has taken a deduction for multiple reasons and you want to track the reasons separately.</a:t>
            </a:r>
          </a:p>
          <a:p>
            <a:r>
              <a:rPr lang="en-US" sz="1800" dirty="0"/>
              <a:t>When you split an item, the system creates a new item using either the Create a Debit (MT-04) or Create a Credit (MT-05) automatic entry type for the split item in the Pending Item </a:t>
            </a:r>
            <a:r>
              <a:rPr lang="en-US" sz="1800" dirty="0" smtClean="0"/>
              <a:t>table. </a:t>
            </a:r>
            <a:r>
              <a:rPr lang="en-US" sz="1800" dirty="0"/>
              <a:t>The new item uses the original item ID and the next available line number. The system creates a maintenance group, containing the original item and the new split item, that is set to post</a:t>
            </a:r>
            <a:r>
              <a:rPr lang="en-US" sz="1800" dirty="0" smtClean="0"/>
              <a:t>.</a:t>
            </a:r>
            <a:endParaRPr lang="en-US" sz="1800" dirty="0"/>
          </a:p>
          <a:p>
            <a:pPr marL="228600" lvl="1" indent="0">
              <a:buNone/>
            </a:pPr>
            <a:endParaRPr lang="en-US" sz="2000" dirty="0"/>
          </a:p>
        </p:txBody>
      </p:sp>
    </p:spTree>
    <p:extLst>
      <p:ext uri="{BB962C8B-B14F-4D97-AF65-F5344CB8AC3E}">
        <p14:creationId xmlns:p14="http://schemas.microsoft.com/office/powerpoint/2010/main" val="620498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Business Processes – Deltas 9.1 vs 9.2</a:t>
            </a:r>
          </a:p>
        </p:txBody>
      </p:sp>
      <p:sp>
        <p:nvSpPr>
          <p:cNvPr id="3" name="Content Placeholder 2"/>
          <p:cNvSpPr>
            <a:spLocks noGrp="1"/>
          </p:cNvSpPr>
          <p:nvPr>
            <p:ph idx="1"/>
          </p:nvPr>
        </p:nvSpPr>
        <p:spPr>
          <a:xfrm>
            <a:off x="457200" y="1143001"/>
            <a:ext cx="8229600" cy="4759036"/>
          </a:xfrm>
        </p:spPr>
        <p:txBody>
          <a:bodyPr/>
          <a:lstStyle/>
          <a:p>
            <a:pPr marL="0" indent="0">
              <a:buNone/>
            </a:pPr>
            <a:r>
              <a:rPr lang="en-US" sz="1800" b="1" dirty="0" smtClean="0"/>
              <a:t>Item Splitting for Exception Items - Continued:</a:t>
            </a:r>
          </a:p>
          <a:p>
            <a:pPr marL="228600" lvl="1" indent="0">
              <a:buNone/>
            </a:pPr>
            <a:endParaRPr lang="en-U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515" y="1709361"/>
            <a:ext cx="8324604" cy="4130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2191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rgbClr val="C00000"/>
                </a:solidFill>
              </a:rPr>
              <a:t>Business Processes – Deltas </a:t>
            </a:r>
            <a:r>
              <a:rPr lang="en-US" sz="2400" dirty="0" smtClean="0">
                <a:solidFill>
                  <a:srgbClr val="C00000"/>
                </a:solidFill>
              </a:rPr>
              <a:t>9.1 </a:t>
            </a:r>
            <a:r>
              <a:rPr lang="en-US" sz="2400" dirty="0">
                <a:solidFill>
                  <a:srgbClr val="C00000"/>
                </a:solidFill>
              </a:rPr>
              <a:t>vs 9.2</a:t>
            </a:r>
            <a:r>
              <a:rPr lang="en-US" sz="2400" dirty="0" smtClean="0"/>
              <a:t> </a:t>
            </a:r>
            <a:endParaRPr lang="en-US" sz="2400" b="0" dirty="0"/>
          </a:p>
        </p:txBody>
      </p:sp>
      <p:sp>
        <p:nvSpPr>
          <p:cNvPr id="3" name="Content Placeholder 2"/>
          <p:cNvSpPr>
            <a:spLocks noGrp="1"/>
          </p:cNvSpPr>
          <p:nvPr>
            <p:ph sz="half" idx="1"/>
          </p:nvPr>
        </p:nvSpPr>
        <p:spPr>
          <a:xfrm>
            <a:off x="230188" y="1151468"/>
            <a:ext cx="8686800" cy="1631216"/>
          </a:xfrm>
        </p:spPr>
        <p:txBody>
          <a:bodyPr/>
          <a:lstStyle/>
          <a:p>
            <a:pPr marL="228600" lvl="1" indent="0">
              <a:buNone/>
            </a:pPr>
            <a:r>
              <a:rPr lang="en-US" sz="1800" b="1" dirty="0" smtClean="0"/>
              <a:t>Payment Page Enhancement </a:t>
            </a:r>
            <a:r>
              <a:rPr lang="en-US" sz="1800" b="1" smtClean="0"/>
              <a:t>– </a:t>
            </a:r>
          </a:p>
          <a:p>
            <a:pPr marL="228600" lvl="1" indent="0">
              <a:buNone/>
            </a:pPr>
            <a:r>
              <a:rPr lang="en-US" smtClean="0"/>
              <a:t>A </a:t>
            </a:r>
            <a:r>
              <a:rPr lang="en-US" dirty="0" smtClean="0"/>
              <a:t>link has been added to </a:t>
            </a:r>
            <a:r>
              <a:rPr lang="en-US" dirty="0"/>
              <a:t>apply the entered payment directly from the Payments page, without having to navigate back to the menu. The </a:t>
            </a:r>
            <a:r>
              <a:rPr lang="en-US" dirty="0" smtClean="0"/>
              <a:t>new link takes </a:t>
            </a:r>
            <a:r>
              <a:rPr lang="en-US" dirty="0"/>
              <a:t>you directly to the Payment Worksheet page or the Direct Journal Accounting Entries page, depending on the type of payment</a:t>
            </a:r>
            <a:r>
              <a:rPr lang="en-US" dirty="0" smtClean="0"/>
              <a:t>.</a:t>
            </a:r>
          </a:p>
        </p:txBody>
      </p:sp>
      <p:pic>
        <p:nvPicPr>
          <p:cNvPr id="4" name="Picture 3"/>
          <p:cNvPicPr/>
          <p:nvPr/>
        </p:nvPicPr>
        <p:blipFill>
          <a:blip r:embed="rId2"/>
          <a:stretch>
            <a:fillRect/>
          </a:stretch>
        </p:blipFill>
        <p:spPr>
          <a:xfrm>
            <a:off x="990600" y="2717735"/>
            <a:ext cx="7315200" cy="3683065"/>
          </a:xfrm>
          <a:prstGeom prst="rect">
            <a:avLst/>
          </a:prstGeom>
        </p:spPr>
      </p:pic>
      <p:sp>
        <p:nvSpPr>
          <p:cNvPr id="5" name="Rounded Rectangle 4"/>
          <p:cNvSpPr/>
          <p:nvPr/>
        </p:nvSpPr>
        <p:spPr>
          <a:xfrm>
            <a:off x="6172200" y="5257800"/>
            <a:ext cx="1524000" cy="381000"/>
          </a:xfrm>
          <a:prstGeom prst="round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solidFill>
                <a:srgbClr val="FFFFFF"/>
              </a:solidFill>
            </a:endParaRPr>
          </a:p>
        </p:txBody>
      </p:sp>
    </p:spTree>
    <p:extLst>
      <p:ext uri="{BB962C8B-B14F-4D97-AF65-F5344CB8AC3E}">
        <p14:creationId xmlns:p14="http://schemas.microsoft.com/office/powerpoint/2010/main" val="20532501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Business Processes – Deltas 9.1 vs 9.2</a:t>
            </a:r>
          </a:p>
        </p:txBody>
      </p:sp>
      <p:sp>
        <p:nvSpPr>
          <p:cNvPr id="3" name="Content Placeholder 2"/>
          <p:cNvSpPr>
            <a:spLocks noGrp="1"/>
          </p:cNvSpPr>
          <p:nvPr>
            <p:ph idx="1"/>
          </p:nvPr>
        </p:nvSpPr>
        <p:spPr>
          <a:xfrm>
            <a:off x="457200" y="1143001"/>
            <a:ext cx="8229600" cy="4759036"/>
          </a:xfrm>
        </p:spPr>
        <p:txBody>
          <a:bodyPr/>
          <a:lstStyle/>
          <a:p>
            <a:pPr marL="0" indent="0">
              <a:buNone/>
            </a:pPr>
            <a:r>
              <a:rPr lang="en-US" sz="1800" b="1" dirty="0" smtClean="0"/>
              <a:t>Third-Party </a:t>
            </a:r>
            <a:r>
              <a:rPr lang="en-US" sz="1800" b="1" dirty="0"/>
              <a:t>Hosted Credit Card Storage and </a:t>
            </a:r>
            <a:r>
              <a:rPr lang="en-US" sz="1800" b="1" dirty="0" smtClean="0"/>
              <a:t>Payment:</a:t>
            </a:r>
          </a:p>
          <a:p>
            <a:pPr marL="0" indent="0">
              <a:buNone/>
            </a:pPr>
            <a:r>
              <a:rPr lang="en-US" dirty="0" smtClean="0"/>
              <a:t>PeopleSoft 9.2 Receivables provides </a:t>
            </a:r>
            <a:r>
              <a:rPr lang="en-US" dirty="0"/>
              <a:t>the ability to employ Third-Party Hosted Storage and </a:t>
            </a:r>
            <a:r>
              <a:rPr lang="en-US" dirty="0" smtClean="0"/>
              <a:t>Payment to </a:t>
            </a:r>
            <a:r>
              <a:rPr lang="en-US" dirty="0"/>
              <a:t>remove the responsibility from the organization for credit card data </a:t>
            </a:r>
            <a:r>
              <a:rPr lang="en-US" dirty="0" smtClean="0"/>
              <a:t>security.</a:t>
            </a:r>
          </a:p>
          <a:p>
            <a:pPr marL="0" indent="0">
              <a:buNone/>
            </a:pPr>
            <a:endParaRPr lang="en-US" dirty="0"/>
          </a:p>
          <a:p>
            <a:pPr marL="0" indent="0">
              <a:buNone/>
            </a:pPr>
            <a:r>
              <a:rPr lang="en-US" dirty="0"/>
              <a:t>PeopleSoft FSCM provides a framework in the Order to Cash modules to facilitate the collection and processing of payment information by third-party credit card hosts</a:t>
            </a:r>
            <a:r>
              <a:rPr lang="en-US" dirty="0" smtClean="0"/>
              <a:t>.</a:t>
            </a:r>
          </a:p>
          <a:p>
            <a:pPr marL="0" indent="0">
              <a:buNone/>
            </a:pPr>
            <a:r>
              <a:rPr lang="en-US" dirty="0" smtClean="0"/>
              <a:t> </a:t>
            </a:r>
          </a:p>
          <a:p>
            <a:pPr marL="0" indent="0">
              <a:buNone/>
            </a:pPr>
            <a:r>
              <a:rPr lang="en-US" dirty="0" smtClean="0"/>
              <a:t>Currently </a:t>
            </a:r>
            <a:r>
              <a:rPr lang="en-US" dirty="0"/>
              <a:t>PS ERP does not store any credit card information for </a:t>
            </a:r>
            <a:r>
              <a:rPr lang="en-US" dirty="0" err="1"/>
              <a:t>Optum’s</a:t>
            </a:r>
            <a:r>
              <a:rPr lang="en-US" dirty="0"/>
              <a:t> customers.  A third party credit card processor, Trust Commerce, is used for credit card processing.  Credit card payments are then applied manually in PS AR.</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360135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Business Processes – Deltas 9.1 vs 9.2</a:t>
            </a:r>
          </a:p>
        </p:txBody>
      </p:sp>
      <p:sp>
        <p:nvSpPr>
          <p:cNvPr id="3" name="Content Placeholder 2"/>
          <p:cNvSpPr>
            <a:spLocks noGrp="1"/>
          </p:cNvSpPr>
          <p:nvPr>
            <p:ph idx="1"/>
          </p:nvPr>
        </p:nvSpPr>
        <p:spPr>
          <a:xfrm>
            <a:off x="457200" y="1143001"/>
            <a:ext cx="8229600" cy="4759036"/>
          </a:xfrm>
        </p:spPr>
        <p:txBody>
          <a:bodyPr/>
          <a:lstStyle/>
          <a:p>
            <a:pPr marL="0" indent="0">
              <a:buNone/>
            </a:pPr>
            <a:r>
              <a:rPr lang="en-US" sz="1800" b="1" dirty="0" smtClean="0"/>
              <a:t>Third-Party </a:t>
            </a:r>
            <a:r>
              <a:rPr lang="en-US" sz="1800" b="1" dirty="0"/>
              <a:t>Hosted Credit Card Storage and </a:t>
            </a:r>
            <a:r>
              <a:rPr lang="en-US" sz="1800" b="1" dirty="0" smtClean="0"/>
              <a:t>Payment - Continued:</a:t>
            </a:r>
          </a:p>
          <a:p>
            <a:pPr marL="0" indent="0">
              <a:buNone/>
            </a:pPr>
            <a:r>
              <a:rPr lang="en-US" sz="1800" dirty="0"/>
              <a:t>Before you begin using the hosted credit card model, you must prepare your system:</a:t>
            </a:r>
          </a:p>
          <a:p>
            <a:r>
              <a:rPr lang="en-US" sz="1800" dirty="0"/>
              <a:t>Setup a third-party payment processor. Multiple processors can now be set up and assigned to a specific credit card type.</a:t>
            </a:r>
          </a:p>
          <a:p>
            <a:r>
              <a:rPr lang="en-US" sz="1800" dirty="0" smtClean="0"/>
              <a:t>Create </a:t>
            </a:r>
            <a:r>
              <a:rPr lang="en-US" sz="1800" dirty="0"/>
              <a:t>a default credit card group for a specific credit card type at the system level, and optionally at the business-unit level.</a:t>
            </a:r>
          </a:p>
          <a:p>
            <a:r>
              <a:rPr lang="en-US" sz="1800" dirty="0" smtClean="0"/>
              <a:t>Before </a:t>
            </a:r>
            <a:r>
              <a:rPr lang="en-US" sz="1800" dirty="0"/>
              <a:t>you begin accepting credit card charges from customers, you must set up this information:</a:t>
            </a:r>
          </a:p>
          <a:p>
            <a:pPr lvl="1"/>
            <a:r>
              <a:rPr lang="en-US" sz="1600" dirty="0"/>
              <a:t>The types of credit cards (Visa, Master Card, and so on) that you will accept for payment. Use the Credit Card Type page (Enterprise Components, Component Configurations, Credit Card Interface, Credit Card Type).</a:t>
            </a:r>
          </a:p>
          <a:p>
            <a:pPr lvl="1"/>
            <a:r>
              <a:rPr lang="en-US" sz="1600" dirty="0"/>
              <a:t>Credit card options (Set Up Financials/Supply Chain, Common Definitions, Credit Cards, Credit Card Options) and in PeopleSoft Order Management, if applicable.</a:t>
            </a:r>
          </a:p>
          <a:p>
            <a:pPr lvl="1"/>
            <a:r>
              <a:rPr lang="en-US" sz="1600" dirty="0"/>
              <a:t>An integration with a third party credit card processor</a:t>
            </a:r>
          </a:p>
          <a:p>
            <a:endParaRPr lang="en-US" sz="1800" dirty="0"/>
          </a:p>
          <a:p>
            <a:pPr marL="0" indent="0">
              <a:buNone/>
            </a:pPr>
            <a:endParaRPr lang="en-US" sz="1800" dirty="0"/>
          </a:p>
          <a:p>
            <a:pPr marL="0" indent="0">
              <a:buNone/>
            </a:pPr>
            <a:endParaRPr lang="en-US" sz="1800" b="1" dirty="0" smtClean="0"/>
          </a:p>
        </p:txBody>
      </p:sp>
    </p:spTree>
    <p:extLst>
      <p:ext uri="{BB962C8B-B14F-4D97-AF65-F5344CB8AC3E}">
        <p14:creationId xmlns:p14="http://schemas.microsoft.com/office/powerpoint/2010/main" val="12395014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Business Processes – Deltas 9.1 vs 9.2</a:t>
            </a:r>
          </a:p>
        </p:txBody>
      </p:sp>
      <p:sp>
        <p:nvSpPr>
          <p:cNvPr id="3" name="Content Placeholder 2"/>
          <p:cNvSpPr>
            <a:spLocks noGrp="1"/>
          </p:cNvSpPr>
          <p:nvPr>
            <p:ph idx="1"/>
          </p:nvPr>
        </p:nvSpPr>
        <p:spPr>
          <a:xfrm>
            <a:off x="457200" y="1143001"/>
            <a:ext cx="8229600" cy="4759036"/>
          </a:xfrm>
        </p:spPr>
        <p:txBody>
          <a:bodyPr/>
          <a:lstStyle/>
          <a:p>
            <a:pPr marL="0" indent="0">
              <a:buNone/>
            </a:pPr>
            <a:r>
              <a:rPr lang="en-US" sz="1800" b="1" dirty="0" smtClean="0"/>
              <a:t>Third-Party </a:t>
            </a:r>
            <a:r>
              <a:rPr lang="en-US" sz="1800" b="1" dirty="0"/>
              <a:t>Hosted Credit Card Storage and </a:t>
            </a:r>
            <a:r>
              <a:rPr lang="en-US" sz="1800" b="1" dirty="0" smtClean="0"/>
              <a:t>Payment - Continued:</a:t>
            </a:r>
          </a:p>
          <a:p>
            <a:r>
              <a:rPr lang="en-US" dirty="0"/>
              <a:t>Credit card worksheets enable you to select existing PeopleSoft Receivables items and pay them by credit card. Credit card worksheets are created during credit card batch processing, when items are paid by credit card from inquiries and when they are built directly through the credit card worksheet pages</a:t>
            </a:r>
            <a:r>
              <a:rPr lang="en-US" dirty="0" smtClean="0"/>
              <a:t>. Credit </a:t>
            </a:r>
            <a:r>
              <a:rPr lang="en-US" dirty="0"/>
              <a:t>card worksheets populate the same tables as payment worksheets.</a:t>
            </a:r>
          </a:p>
          <a:p>
            <a:r>
              <a:rPr lang="en-US" dirty="0"/>
              <a:t>The credit card worksheet components behave differently depending on whether or not the credit card payment has been authorized and settled. Before settlement, use the credit card worksheet to select items that make up the amount to be authorized and settled. After the credit card payment has been settled, </a:t>
            </a:r>
            <a:r>
              <a:rPr lang="en-US" dirty="0" err="1"/>
              <a:t>unposting</a:t>
            </a:r>
            <a:r>
              <a:rPr lang="en-US" dirty="0"/>
              <a:t> the payment enables you to use the credit card worksheet to apply the payment to items in the same way you would use a payment worksheet. </a:t>
            </a:r>
          </a:p>
        </p:txBody>
      </p:sp>
    </p:spTree>
    <p:extLst>
      <p:ext uri="{BB962C8B-B14F-4D97-AF65-F5344CB8AC3E}">
        <p14:creationId xmlns:p14="http://schemas.microsoft.com/office/powerpoint/2010/main" val="4063307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Objectives</a:t>
            </a:r>
            <a:endParaRPr lang="en-US" dirty="0"/>
          </a:p>
        </p:txBody>
      </p:sp>
      <p:sp>
        <p:nvSpPr>
          <p:cNvPr id="3" name="Content Placeholder 2"/>
          <p:cNvSpPr>
            <a:spLocks noGrp="1"/>
          </p:cNvSpPr>
          <p:nvPr>
            <p:ph idx="1"/>
          </p:nvPr>
        </p:nvSpPr>
        <p:spPr/>
        <p:txBody>
          <a:bodyPr/>
          <a:lstStyle/>
          <a:p>
            <a:r>
              <a:rPr lang="en-US" sz="1800" dirty="0"/>
              <a:t>An overview of New or updated features in PeopleSoft </a:t>
            </a:r>
            <a:r>
              <a:rPr lang="en-US" sz="1800" dirty="0" smtClean="0"/>
              <a:t>Receivables </a:t>
            </a:r>
            <a:r>
              <a:rPr lang="en-US" sz="1800" dirty="0"/>
              <a:t>9.2 release</a:t>
            </a:r>
          </a:p>
          <a:p>
            <a:pPr lvl="1"/>
            <a:r>
              <a:rPr lang="en-US" sz="1600" dirty="0"/>
              <a:t>Identify Gaps</a:t>
            </a:r>
          </a:p>
          <a:p>
            <a:pPr lvl="1">
              <a:buClr>
                <a:schemeClr val="tx1"/>
              </a:buClr>
            </a:pPr>
            <a:r>
              <a:rPr lang="en-US" sz="1600" dirty="0"/>
              <a:t>Confirm Inventory of Interfaces, Customizations and Reports</a:t>
            </a:r>
          </a:p>
          <a:p>
            <a:pPr marL="0" indent="0">
              <a:buNone/>
            </a:pPr>
            <a:endParaRPr lang="en-US" sz="1800" dirty="0"/>
          </a:p>
          <a:p>
            <a:r>
              <a:rPr lang="en-US" sz="1800" dirty="0"/>
              <a:t>Determine the Impacts on current business processes</a:t>
            </a:r>
          </a:p>
          <a:p>
            <a:r>
              <a:rPr lang="en-US" sz="1800" dirty="0"/>
              <a:t>Facilitate the next stage – Upgrade A&amp;D Project</a:t>
            </a:r>
          </a:p>
          <a:p>
            <a:pPr marL="0" indent="0">
              <a:buNone/>
            </a:pPr>
            <a:endParaRPr lang="en-US" dirty="0"/>
          </a:p>
        </p:txBody>
      </p:sp>
    </p:spTree>
    <p:extLst>
      <p:ext uri="{BB962C8B-B14F-4D97-AF65-F5344CB8AC3E}">
        <p14:creationId xmlns:p14="http://schemas.microsoft.com/office/powerpoint/2010/main" val="37619674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Business Processes – Deltas 9.1 vs 9.2</a:t>
            </a:r>
          </a:p>
        </p:txBody>
      </p:sp>
      <p:sp>
        <p:nvSpPr>
          <p:cNvPr id="3" name="Content Placeholder 2"/>
          <p:cNvSpPr>
            <a:spLocks noGrp="1"/>
          </p:cNvSpPr>
          <p:nvPr>
            <p:ph idx="1"/>
          </p:nvPr>
        </p:nvSpPr>
        <p:spPr>
          <a:xfrm>
            <a:off x="457200" y="1143000"/>
            <a:ext cx="8229600" cy="5222173"/>
          </a:xfrm>
        </p:spPr>
        <p:txBody>
          <a:bodyPr/>
          <a:lstStyle/>
          <a:p>
            <a:pPr marL="0" indent="0">
              <a:buNone/>
            </a:pPr>
            <a:r>
              <a:rPr lang="en-US" sz="1800" b="1" dirty="0" smtClean="0"/>
              <a:t>Third-Party Hosted Credit Card Storage and Payment - Continued:</a:t>
            </a:r>
          </a:p>
          <a:p>
            <a:pPr marL="0" indent="0">
              <a:buNone/>
            </a:pPr>
            <a:r>
              <a:rPr lang="en-US" sz="1600" dirty="0"/>
              <a:t>Image: Credit Card Worksheet Selection </a:t>
            </a:r>
            <a:r>
              <a:rPr lang="en-US" sz="1600" dirty="0" smtClean="0"/>
              <a:t>page</a:t>
            </a:r>
          </a:p>
          <a:p>
            <a:pPr marL="0" indent="0">
              <a:buNone/>
            </a:pPr>
            <a:endParaRPr lang="en-US" sz="1600" b="1" dirty="0"/>
          </a:p>
          <a:p>
            <a:pPr marL="0" indent="0">
              <a:buNone/>
            </a:pPr>
            <a:endParaRPr lang="en-US" sz="1600" b="1" dirty="0" smtClean="0"/>
          </a:p>
          <a:p>
            <a:pPr marL="0" indent="0">
              <a:buNone/>
            </a:pPr>
            <a:endParaRPr lang="en-US" sz="1800" b="1" dirty="0" smtClean="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800" y="1781298"/>
            <a:ext cx="8049057" cy="4583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93148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Business Processes – Deltas 9.1 vs 9.2</a:t>
            </a:r>
          </a:p>
        </p:txBody>
      </p:sp>
      <p:sp>
        <p:nvSpPr>
          <p:cNvPr id="3" name="Content Placeholder 2"/>
          <p:cNvSpPr>
            <a:spLocks noGrp="1"/>
          </p:cNvSpPr>
          <p:nvPr>
            <p:ph idx="1"/>
          </p:nvPr>
        </p:nvSpPr>
        <p:spPr>
          <a:xfrm>
            <a:off x="457200" y="1143000"/>
            <a:ext cx="8229600" cy="5222173"/>
          </a:xfrm>
        </p:spPr>
        <p:txBody>
          <a:bodyPr/>
          <a:lstStyle/>
          <a:p>
            <a:pPr marL="0" indent="0">
              <a:buNone/>
            </a:pPr>
            <a:r>
              <a:rPr lang="en-US" sz="1800" b="1" dirty="0" smtClean="0"/>
              <a:t>Third-Party Hosted Credit Card Storage and Payment - Continued:</a:t>
            </a:r>
          </a:p>
          <a:p>
            <a:pPr marL="0" indent="0">
              <a:buNone/>
            </a:pPr>
            <a:r>
              <a:rPr lang="en-US" sz="1600" dirty="0"/>
              <a:t>Image: Credit Card Worksheet Application page</a:t>
            </a:r>
            <a:endParaRPr lang="en-US" sz="1600" b="1" dirty="0"/>
          </a:p>
          <a:p>
            <a:pPr marL="0" indent="0">
              <a:buNone/>
            </a:pPr>
            <a:endParaRPr lang="en-US" sz="1600" b="1" dirty="0" smtClean="0"/>
          </a:p>
          <a:p>
            <a:pPr marL="0" indent="0">
              <a:buNone/>
            </a:pPr>
            <a:endParaRPr lang="en-US" sz="1800" b="1" dirty="0" smtClean="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389" y="1930422"/>
            <a:ext cx="7410203" cy="3590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04390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rgbClr val="C00000"/>
                </a:solidFill>
              </a:rPr>
              <a:t>Business Processes – Deltas </a:t>
            </a:r>
            <a:r>
              <a:rPr lang="en-US" sz="2400" dirty="0" smtClean="0">
                <a:solidFill>
                  <a:srgbClr val="C00000"/>
                </a:solidFill>
              </a:rPr>
              <a:t>9.1 </a:t>
            </a:r>
            <a:r>
              <a:rPr lang="en-US" sz="2400" dirty="0">
                <a:solidFill>
                  <a:srgbClr val="C00000"/>
                </a:solidFill>
              </a:rPr>
              <a:t>vs 9.2</a:t>
            </a:r>
            <a:r>
              <a:rPr lang="en-US" sz="2400" dirty="0" smtClean="0">
                <a:solidFill>
                  <a:srgbClr val="C00000"/>
                </a:solidFill>
              </a:rPr>
              <a:t> </a:t>
            </a:r>
            <a:endParaRPr lang="en-US" sz="2400" b="0" dirty="0">
              <a:solidFill>
                <a:srgbClr val="C00000"/>
              </a:solidFill>
            </a:endParaRPr>
          </a:p>
        </p:txBody>
      </p:sp>
      <p:sp>
        <p:nvSpPr>
          <p:cNvPr id="3" name="Content Placeholder 2"/>
          <p:cNvSpPr>
            <a:spLocks noGrp="1"/>
          </p:cNvSpPr>
          <p:nvPr>
            <p:ph sz="half" idx="1"/>
          </p:nvPr>
        </p:nvSpPr>
        <p:spPr>
          <a:xfrm>
            <a:off x="451262" y="1066800"/>
            <a:ext cx="8465726" cy="2474524"/>
          </a:xfrm>
        </p:spPr>
        <p:txBody>
          <a:bodyPr/>
          <a:lstStyle/>
          <a:p>
            <a:pPr marL="0" indent="0">
              <a:buNone/>
            </a:pPr>
            <a:r>
              <a:rPr lang="en-US" sz="1800" b="1" dirty="0" smtClean="0"/>
              <a:t>Partial </a:t>
            </a:r>
            <a:r>
              <a:rPr lang="en-US" sz="1800" b="1" dirty="0"/>
              <a:t>Payments </a:t>
            </a:r>
            <a:r>
              <a:rPr lang="en-US" sz="1800" b="1" dirty="0" smtClean="0"/>
              <a:t>Unpost </a:t>
            </a:r>
            <a:r>
              <a:rPr lang="en-US" sz="1800" dirty="0" smtClean="0"/>
              <a:t>-</a:t>
            </a:r>
            <a:r>
              <a:rPr lang="en-US" sz="1600" dirty="0" smtClean="0"/>
              <a:t> </a:t>
            </a:r>
            <a:r>
              <a:rPr lang="en-US" sz="1600" dirty="0"/>
              <a:t>The newly designed Payment Unpost process </a:t>
            </a:r>
            <a:r>
              <a:rPr lang="en-US" sz="1600" dirty="0" smtClean="0"/>
              <a:t>allows </a:t>
            </a:r>
            <a:r>
              <a:rPr lang="en-US" sz="1600" dirty="0"/>
              <a:t>users to partially unpost payments</a:t>
            </a:r>
            <a:r>
              <a:rPr lang="en-US" sz="1600" dirty="0" smtClean="0"/>
              <a:t>. </a:t>
            </a:r>
          </a:p>
          <a:p>
            <a:pPr lvl="1"/>
            <a:r>
              <a:rPr lang="en-US" sz="1300" dirty="0" smtClean="0"/>
              <a:t>The standard unpost </a:t>
            </a:r>
            <a:r>
              <a:rPr lang="en-US" sz="1300" dirty="0"/>
              <a:t>group will be created, unposting the entire payment group.</a:t>
            </a:r>
          </a:p>
          <a:p>
            <a:pPr lvl="1"/>
            <a:r>
              <a:rPr lang="en-US" sz="1300" dirty="0" smtClean="0"/>
              <a:t>The system presents the user with a Partial Unpost Worksheet with all the original payment applications from the payment group. </a:t>
            </a:r>
          </a:p>
          <a:p>
            <a:pPr lvl="1"/>
            <a:r>
              <a:rPr lang="en-US" sz="1300" dirty="0" smtClean="0"/>
              <a:t>The </a:t>
            </a:r>
            <a:r>
              <a:rPr lang="en-US" sz="1300" dirty="0"/>
              <a:t>user can deselect one or more items from this payment application page, effectively unposting those items. </a:t>
            </a:r>
          </a:p>
          <a:p>
            <a:pPr lvl="1"/>
            <a:r>
              <a:rPr lang="en-US" sz="1300" dirty="0"/>
              <a:t>The user can add new items and perform other transactions to rebalance the payment application.</a:t>
            </a:r>
          </a:p>
          <a:p>
            <a:endParaRPr lang="en-US" sz="1800" dirty="0" smtClean="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660" y="3128562"/>
            <a:ext cx="5988540" cy="3272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ounded Rectangle 9"/>
          <p:cNvSpPr/>
          <p:nvPr/>
        </p:nvSpPr>
        <p:spPr bwMode="auto">
          <a:xfrm>
            <a:off x="5181600" y="5105400"/>
            <a:ext cx="914400" cy="304800"/>
          </a:xfrm>
          <a:prstGeom prst="roundRect">
            <a:avLst/>
          </a:prstGeom>
          <a:noFill/>
          <a:ln w="6350" cap="flat" cmpd="sng" algn="ctr">
            <a:solidFill>
              <a:srgbClr val="C00000"/>
            </a:solidFill>
            <a:prstDash val="solid"/>
            <a:round/>
            <a:headEnd type="none" w="med" len="med"/>
            <a:tailEnd type="none" w="med" len="med"/>
          </a:ln>
          <a:effectLst/>
          <a:scene3d>
            <a:camera prst="orthographicFront"/>
            <a:lightRig rig="threePt" dir="t"/>
          </a:scene3d>
          <a:sp3d>
            <a:bevelB/>
          </a:sp3d>
        </p:spPr>
        <p:txBody>
          <a:bodyPr vert="horz" wrap="none" lIns="91440" tIns="45720" rIns="91440" bIns="45720" numCol="1" rtlCol="0" anchor="ctr" anchorCtr="0" compatLnSpc="1">
            <a:prstTxWarp prst="textNoShape">
              <a:avLst/>
            </a:prstTxWarp>
          </a:bodyPr>
          <a:lstStyle/>
          <a:p>
            <a:pPr algn="ctr" eaLnBrk="0" hangingPunct="0"/>
            <a:endParaRPr lang="en-US" sz="1000" dirty="0" smtClean="0">
              <a:solidFill>
                <a:srgbClr val="005298"/>
              </a:solidFill>
            </a:endParaRPr>
          </a:p>
        </p:txBody>
      </p:sp>
    </p:spTree>
    <p:extLst>
      <p:ext uri="{BB962C8B-B14F-4D97-AF65-F5344CB8AC3E}">
        <p14:creationId xmlns:p14="http://schemas.microsoft.com/office/powerpoint/2010/main" val="40864514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rgbClr val="C00000"/>
                </a:solidFill>
              </a:rPr>
              <a:t>Business Processes – Deltas </a:t>
            </a:r>
            <a:r>
              <a:rPr lang="en-US" sz="2400" dirty="0" smtClean="0">
                <a:solidFill>
                  <a:srgbClr val="C00000"/>
                </a:solidFill>
              </a:rPr>
              <a:t>9.1 </a:t>
            </a:r>
            <a:r>
              <a:rPr lang="en-US" sz="2400" dirty="0">
                <a:solidFill>
                  <a:srgbClr val="C00000"/>
                </a:solidFill>
              </a:rPr>
              <a:t>vs 9.2</a:t>
            </a:r>
            <a:r>
              <a:rPr lang="en-US" sz="2400" dirty="0" smtClean="0">
                <a:solidFill>
                  <a:srgbClr val="C00000"/>
                </a:solidFill>
              </a:rPr>
              <a:t> </a:t>
            </a:r>
            <a:endParaRPr lang="en-US" sz="2400" b="0" dirty="0">
              <a:solidFill>
                <a:srgbClr val="C00000"/>
              </a:solidFill>
            </a:endParaRPr>
          </a:p>
        </p:txBody>
      </p:sp>
      <p:sp>
        <p:nvSpPr>
          <p:cNvPr id="3" name="Content Placeholder 2"/>
          <p:cNvSpPr>
            <a:spLocks noGrp="1"/>
          </p:cNvSpPr>
          <p:nvPr>
            <p:ph sz="half" idx="1"/>
          </p:nvPr>
        </p:nvSpPr>
        <p:spPr>
          <a:xfrm>
            <a:off x="457200" y="1077037"/>
            <a:ext cx="8686800" cy="5038755"/>
          </a:xfrm>
        </p:spPr>
        <p:txBody>
          <a:bodyPr/>
          <a:lstStyle/>
          <a:p>
            <a:pPr marL="0" indent="0">
              <a:buNone/>
            </a:pPr>
            <a:r>
              <a:rPr lang="en-US" sz="1800" b="1" dirty="0" smtClean="0"/>
              <a:t>Receivables </a:t>
            </a:r>
            <a:r>
              <a:rPr lang="en-US" sz="1800" b="1" dirty="0" err="1" smtClean="0"/>
              <a:t>WorkCenter</a:t>
            </a:r>
            <a:r>
              <a:rPr lang="en-US" sz="1800" b="1" dirty="0" smtClean="0"/>
              <a:t>:</a:t>
            </a:r>
          </a:p>
          <a:p>
            <a:pPr marL="0" indent="0">
              <a:buNone/>
            </a:pPr>
            <a:r>
              <a:rPr lang="en-US" sz="1800" dirty="0" smtClean="0"/>
              <a:t>A centralized </a:t>
            </a:r>
            <a:r>
              <a:rPr lang="en-US" sz="1800" dirty="0"/>
              <a:t>workspace for Receivables </a:t>
            </a:r>
            <a:r>
              <a:rPr lang="en-US" sz="1800" dirty="0" smtClean="0"/>
              <a:t>users that manages cash application, payment receipts and other accounts receivable tasks. </a:t>
            </a:r>
          </a:p>
          <a:p>
            <a:pPr lvl="1">
              <a:buClr>
                <a:srgbClr val="C00000"/>
              </a:buClr>
            </a:pPr>
            <a:r>
              <a:rPr lang="en-US" dirty="0" smtClean="0"/>
              <a:t>Easy </a:t>
            </a:r>
            <a:r>
              <a:rPr lang="en-US" dirty="0"/>
              <a:t>and Quick delegation of tasks</a:t>
            </a:r>
          </a:p>
          <a:p>
            <a:pPr lvl="1">
              <a:buClr>
                <a:srgbClr val="C00000"/>
              </a:buClr>
            </a:pPr>
            <a:r>
              <a:rPr lang="en-US" dirty="0" smtClean="0"/>
              <a:t>Drilldown </a:t>
            </a:r>
            <a:r>
              <a:rPr lang="en-US" dirty="0"/>
              <a:t>to transaction detail</a:t>
            </a:r>
          </a:p>
          <a:p>
            <a:pPr lvl="1">
              <a:buClr>
                <a:srgbClr val="C00000"/>
              </a:buClr>
            </a:pPr>
            <a:r>
              <a:rPr lang="en-US" dirty="0" smtClean="0"/>
              <a:t>Ability </a:t>
            </a:r>
            <a:r>
              <a:rPr lang="en-US" dirty="0"/>
              <a:t>to run processes on multiple </a:t>
            </a:r>
            <a:r>
              <a:rPr lang="en-US" dirty="0" smtClean="0"/>
              <a:t>transactions.  For example, link to Accounting Entries to GL page allows users to select multiple transactions and kick off the Journal Generator process.</a:t>
            </a:r>
            <a:endParaRPr lang="en-US" dirty="0"/>
          </a:p>
          <a:p>
            <a:pPr lvl="1">
              <a:buClr>
                <a:srgbClr val="C00000"/>
              </a:buClr>
            </a:pPr>
            <a:r>
              <a:rPr lang="en-US" dirty="0" smtClean="0"/>
              <a:t>View </a:t>
            </a:r>
            <a:r>
              <a:rPr lang="en-US" dirty="0"/>
              <a:t>query results and </a:t>
            </a:r>
            <a:r>
              <a:rPr lang="en-US" dirty="0" smtClean="0"/>
              <a:t>reports</a:t>
            </a:r>
          </a:p>
          <a:p>
            <a:pPr lvl="1">
              <a:buClr>
                <a:srgbClr val="C00000"/>
              </a:buClr>
            </a:pPr>
            <a:r>
              <a:rPr lang="en-US" dirty="0" smtClean="0"/>
              <a:t>Eliminates tedious navigation</a:t>
            </a:r>
          </a:p>
          <a:p>
            <a:pPr lvl="1">
              <a:buClr>
                <a:srgbClr val="C00000"/>
              </a:buClr>
            </a:pPr>
            <a:r>
              <a:rPr lang="en-US" dirty="0" smtClean="0"/>
              <a:t>Personalize work tasks by adding/removing delivered alerts, links, reports</a:t>
            </a:r>
          </a:p>
          <a:p>
            <a:pPr lvl="1">
              <a:buClr>
                <a:srgbClr val="C00000"/>
              </a:buClr>
            </a:pPr>
            <a:r>
              <a:rPr lang="en-US" dirty="0"/>
              <a:t>Personalize reports by adding your run control options for reports (Gear icon). Run control parameters are </a:t>
            </a:r>
            <a:r>
              <a:rPr lang="en-US" dirty="0" err="1"/>
              <a:t>userid</a:t>
            </a:r>
            <a:r>
              <a:rPr lang="en-US" dirty="0"/>
              <a:t> specific.</a:t>
            </a:r>
          </a:p>
          <a:p>
            <a:pPr lvl="1">
              <a:buClr>
                <a:srgbClr val="C00000"/>
              </a:buClr>
            </a:pPr>
            <a:r>
              <a:rPr lang="en-US" dirty="0" smtClean="0"/>
              <a:t>Link to external sites</a:t>
            </a:r>
          </a:p>
          <a:p>
            <a:pPr lvl="1">
              <a:buClr>
                <a:srgbClr val="C00000"/>
              </a:buClr>
            </a:pPr>
            <a:r>
              <a:rPr lang="en-US" dirty="0" smtClean="0"/>
              <a:t>Role based</a:t>
            </a:r>
          </a:p>
          <a:p>
            <a:pPr lvl="1">
              <a:buClr>
                <a:srgbClr val="C00000"/>
              </a:buClr>
            </a:pPr>
            <a:endParaRPr lang="en-US" sz="1500" dirty="0" smtClean="0"/>
          </a:p>
          <a:p>
            <a:pPr lvl="1">
              <a:buClr>
                <a:srgbClr val="C00000"/>
              </a:buClr>
            </a:pPr>
            <a:endParaRPr lang="en-US" sz="1500" dirty="0" smtClean="0"/>
          </a:p>
        </p:txBody>
      </p:sp>
    </p:spTree>
    <p:extLst>
      <p:ext uri="{BB962C8B-B14F-4D97-AF65-F5344CB8AC3E}">
        <p14:creationId xmlns:p14="http://schemas.microsoft.com/office/powerpoint/2010/main" val="21050778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Business Processes</a:t>
            </a:r>
            <a:r>
              <a:rPr lang="en-US" sz="2400" dirty="0" smtClean="0">
                <a:solidFill>
                  <a:srgbClr val="C00000"/>
                </a:solidFill>
              </a:rPr>
              <a:t> – Deltas 9.1 vs 9.2</a:t>
            </a:r>
            <a:endParaRPr lang="en-US" sz="2400" b="0" dirty="0">
              <a:solidFill>
                <a:srgbClr val="C00000"/>
              </a:solidFill>
            </a:endParaRPr>
          </a:p>
        </p:txBody>
      </p:sp>
      <p:sp>
        <p:nvSpPr>
          <p:cNvPr id="3" name="Content Placeholder 2"/>
          <p:cNvSpPr>
            <a:spLocks noGrp="1"/>
          </p:cNvSpPr>
          <p:nvPr>
            <p:ph sz="half" idx="1"/>
          </p:nvPr>
        </p:nvSpPr>
        <p:spPr>
          <a:xfrm>
            <a:off x="486888" y="1151467"/>
            <a:ext cx="8430100" cy="3231654"/>
          </a:xfrm>
        </p:spPr>
        <p:txBody>
          <a:bodyPr/>
          <a:lstStyle/>
          <a:p>
            <a:pPr marL="0" lvl="0" indent="0">
              <a:buNone/>
            </a:pPr>
            <a:r>
              <a:rPr lang="en-US" sz="1800" b="1" dirty="0" smtClean="0"/>
              <a:t>Receivables </a:t>
            </a:r>
            <a:r>
              <a:rPr lang="en-US" sz="1800" b="1" dirty="0" err="1" smtClean="0"/>
              <a:t>WorkCenter</a:t>
            </a:r>
            <a:r>
              <a:rPr lang="en-US" sz="1800" b="1" dirty="0" smtClean="0"/>
              <a:t> – Continued: </a:t>
            </a:r>
          </a:p>
          <a:p>
            <a:pPr marL="0" indent="0">
              <a:buNone/>
            </a:pPr>
            <a:endParaRPr lang="en-US" sz="2000" dirty="0" smtClean="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735" y="1575716"/>
            <a:ext cx="7229475" cy="4397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07587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Business Processes</a:t>
            </a:r>
            <a:r>
              <a:rPr lang="en-US" sz="2400" dirty="0" smtClean="0">
                <a:solidFill>
                  <a:srgbClr val="C00000"/>
                </a:solidFill>
              </a:rPr>
              <a:t> – Deltas 9.1 vs 9.2</a:t>
            </a:r>
            <a:endParaRPr lang="en-US" sz="2400" b="0" dirty="0">
              <a:solidFill>
                <a:srgbClr val="C00000"/>
              </a:solidFill>
            </a:endParaRPr>
          </a:p>
        </p:txBody>
      </p:sp>
      <p:sp>
        <p:nvSpPr>
          <p:cNvPr id="3" name="Content Placeholder 2"/>
          <p:cNvSpPr>
            <a:spLocks noGrp="1"/>
          </p:cNvSpPr>
          <p:nvPr>
            <p:ph sz="half" idx="1"/>
          </p:nvPr>
        </p:nvSpPr>
        <p:spPr>
          <a:xfrm>
            <a:off x="486888" y="1151467"/>
            <a:ext cx="8430100" cy="5273084"/>
          </a:xfrm>
        </p:spPr>
        <p:txBody>
          <a:bodyPr/>
          <a:lstStyle/>
          <a:p>
            <a:pPr marL="0" lvl="0" indent="0">
              <a:buNone/>
            </a:pPr>
            <a:r>
              <a:rPr lang="en-US" sz="1800" b="1" dirty="0" smtClean="0"/>
              <a:t>Receivables </a:t>
            </a:r>
            <a:r>
              <a:rPr lang="en-US" sz="1800" b="1" dirty="0" err="1" smtClean="0"/>
              <a:t>WorkCenter</a:t>
            </a:r>
            <a:r>
              <a:rPr lang="en-US" sz="1800" b="1" dirty="0" smtClean="0"/>
              <a:t> – Continued: </a:t>
            </a:r>
          </a:p>
          <a:p>
            <a:pPr marL="0" indent="0">
              <a:buNone/>
            </a:pPr>
            <a:endParaRPr lang="en-US" sz="20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014" y="1592160"/>
            <a:ext cx="8336478" cy="4701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80223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Business Processes</a:t>
            </a:r>
            <a:r>
              <a:rPr lang="en-US" sz="2400" dirty="0" smtClean="0">
                <a:solidFill>
                  <a:srgbClr val="C00000"/>
                </a:solidFill>
              </a:rPr>
              <a:t> – Deltas 9.1 vs 9.2</a:t>
            </a:r>
            <a:endParaRPr lang="en-US" sz="2400" b="0" dirty="0">
              <a:solidFill>
                <a:srgbClr val="C00000"/>
              </a:solidFill>
            </a:endParaRPr>
          </a:p>
        </p:txBody>
      </p:sp>
      <p:sp>
        <p:nvSpPr>
          <p:cNvPr id="3" name="Content Placeholder 2"/>
          <p:cNvSpPr>
            <a:spLocks noGrp="1"/>
          </p:cNvSpPr>
          <p:nvPr>
            <p:ph sz="half" idx="1"/>
          </p:nvPr>
        </p:nvSpPr>
        <p:spPr>
          <a:xfrm>
            <a:off x="498764" y="1151467"/>
            <a:ext cx="8418224" cy="1538883"/>
          </a:xfrm>
        </p:spPr>
        <p:txBody>
          <a:bodyPr/>
          <a:lstStyle/>
          <a:p>
            <a:pPr marL="0" indent="0">
              <a:buNone/>
            </a:pPr>
            <a:r>
              <a:rPr lang="en-US" sz="1800" b="1" dirty="0"/>
              <a:t>Receivables Manager Dashboard </a:t>
            </a:r>
            <a:r>
              <a:rPr lang="en-US" sz="1800" b="1" dirty="0" smtClean="0"/>
              <a:t>– </a:t>
            </a:r>
            <a:r>
              <a:rPr lang="en-US" sz="1800" dirty="0" smtClean="0"/>
              <a:t>Provides customer </a:t>
            </a:r>
            <a:r>
              <a:rPr lang="en-US" sz="1800" dirty="0"/>
              <a:t>portfolio analysis. The new pagelets enable </a:t>
            </a:r>
            <a:r>
              <a:rPr lang="en-US" sz="1800" dirty="0" smtClean="0"/>
              <a:t>AR managers to </a:t>
            </a:r>
            <a:r>
              <a:rPr lang="en-US" sz="1800" dirty="0"/>
              <a:t>monitor key information such as Receivables balances by customer, customer aging, items by status, and payments by status through graphs and charts that present data using PeopleTools pivot grid functionality</a:t>
            </a:r>
            <a:r>
              <a:rPr lang="en-US" sz="2000" dirty="0"/>
              <a:t>.</a:t>
            </a:r>
            <a:endParaRPr lang="en-US" sz="2000" dirty="0" smtClean="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568907"/>
            <a:ext cx="4532377" cy="3831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60810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Business Processes</a:t>
            </a:r>
            <a:r>
              <a:rPr lang="en-US" sz="2400" dirty="0" smtClean="0">
                <a:solidFill>
                  <a:srgbClr val="C00000"/>
                </a:solidFill>
              </a:rPr>
              <a:t> – Deltas 9.1 vs 9.2</a:t>
            </a:r>
            <a:endParaRPr lang="en-US" sz="2400" b="0" dirty="0">
              <a:solidFill>
                <a:srgbClr val="C00000"/>
              </a:solidFill>
            </a:endParaRPr>
          </a:p>
        </p:txBody>
      </p:sp>
      <p:sp>
        <p:nvSpPr>
          <p:cNvPr id="3" name="Content Placeholder 2"/>
          <p:cNvSpPr>
            <a:spLocks noGrp="1"/>
          </p:cNvSpPr>
          <p:nvPr>
            <p:ph sz="half" idx="1"/>
          </p:nvPr>
        </p:nvSpPr>
        <p:spPr>
          <a:xfrm>
            <a:off x="498764" y="1151467"/>
            <a:ext cx="8418224" cy="356699"/>
          </a:xfrm>
        </p:spPr>
        <p:txBody>
          <a:bodyPr/>
          <a:lstStyle/>
          <a:p>
            <a:pPr marL="0" indent="0">
              <a:buNone/>
            </a:pPr>
            <a:r>
              <a:rPr lang="en-US" sz="1800" b="1" dirty="0"/>
              <a:t>Receivables Manager </a:t>
            </a:r>
            <a:r>
              <a:rPr lang="en-US" sz="1800" b="1" dirty="0" smtClean="0"/>
              <a:t>Dashboard – Continued:  </a:t>
            </a:r>
            <a:endParaRPr lang="en-US" sz="1800"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26" y="1569522"/>
            <a:ext cx="6267450" cy="4463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16392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Business Processes</a:t>
            </a:r>
            <a:r>
              <a:rPr lang="en-US" sz="2400" dirty="0" smtClean="0">
                <a:solidFill>
                  <a:srgbClr val="C00000"/>
                </a:solidFill>
              </a:rPr>
              <a:t> – Deltas 9.1 vs 9.2</a:t>
            </a:r>
            <a:endParaRPr lang="en-US" sz="2400" b="0" dirty="0">
              <a:solidFill>
                <a:srgbClr val="C00000"/>
              </a:solidFill>
            </a:endParaRPr>
          </a:p>
        </p:txBody>
      </p:sp>
      <p:sp>
        <p:nvSpPr>
          <p:cNvPr id="3" name="Content Placeholder 2"/>
          <p:cNvSpPr>
            <a:spLocks noGrp="1"/>
          </p:cNvSpPr>
          <p:nvPr>
            <p:ph sz="half" idx="1"/>
          </p:nvPr>
        </p:nvSpPr>
        <p:spPr>
          <a:xfrm>
            <a:off x="498764" y="1151467"/>
            <a:ext cx="8418224" cy="356699"/>
          </a:xfrm>
        </p:spPr>
        <p:txBody>
          <a:bodyPr/>
          <a:lstStyle/>
          <a:p>
            <a:pPr marL="0" indent="0">
              <a:buNone/>
            </a:pPr>
            <a:r>
              <a:rPr lang="en-US" sz="1800" b="1" dirty="0"/>
              <a:t>Receivables Manager </a:t>
            </a:r>
            <a:r>
              <a:rPr lang="en-US" sz="1800" b="1" dirty="0" smtClean="0"/>
              <a:t>Dashboard – Continued:  </a:t>
            </a:r>
            <a:endParaRPr lang="en-US" sz="1800" dirty="0" smtClean="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027" y="1706584"/>
            <a:ext cx="6248400" cy="4670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15712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Business Processes</a:t>
            </a:r>
            <a:r>
              <a:rPr lang="en-US" sz="2400" dirty="0" smtClean="0">
                <a:solidFill>
                  <a:srgbClr val="C00000"/>
                </a:solidFill>
              </a:rPr>
              <a:t> – Deltas 9.1 vs 9.2</a:t>
            </a:r>
            <a:endParaRPr lang="en-US" sz="2400" b="0" dirty="0">
              <a:solidFill>
                <a:srgbClr val="C00000"/>
              </a:solidFill>
            </a:endParaRPr>
          </a:p>
        </p:txBody>
      </p:sp>
      <p:sp>
        <p:nvSpPr>
          <p:cNvPr id="3" name="Content Placeholder 2"/>
          <p:cNvSpPr>
            <a:spLocks noGrp="1"/>
          </p:cNvSpPr>
          <p:nvPr>
            <p:ph sz="half" idx="1"/>
          </p:nvPr>
        </p:nvSpPr>
        <p:spPr>
          <a:xfrm>
            <a:off x="498764" y="1151467"/>
            <a:ext cx="8418224" cy="356699"/>
          </a:xfrm>
        </p:spPr>
        <p:txBody>
          <a:bodyPr/>
          <a:lstStyle/>
          <a:p>
            <a:pPr marL="0" indent="0">
              <a:buNone/>
            </a:pPr>
            <a:r>
              <a:rPr lang="en-US" sz="1800" b="1" dirty="0"/>
              <a:t>Receivables Manager </a:t>
            </a:r>
            <a:r>
              <a:rPr lang="en-US" sz="1800" b="1" dirty="0" smtClean="0"/>
              <a:t>Dashboard – Continued:  </a:t>
            </a:r>
            <a:endParaRPr lang="en-US" sz="1800" dirty="0" smtClean="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662" y="1690625"/>
            <a:ext cx="6238875" cy="4484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22594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Schedule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69731558"/>
              </p:ext>
            </p:extLst>
          </p:nvPr>
        </p:nvGraphicFramePr>
        <p:xfrm>
          <a:off x="457200" y="1143000"/>
          <a:ext cx="8229600" cy="1407160"/>
        </p:xfrm>
        <a:graphic>
          <a:graphicData uri="http://schemas.openxmlformats.org/drawingml/2006/table">
            <a:tbl>
              <a:tblPr firstRow="1" bandRow="1">
                <a:tableStyleId>{5940675A-B579-460E-94D1-54222C63F5DA}</a:tableStyleId>
              </a:tblPr>
              <a:tblGrid>
                <a:gridCol w="2743200"/>
                <a:gridCol w="2743200"/>
                <a:gridCol w="2743200"/>
              </a:tblGrid>
              <a:tr h="370840">
                <a:tc>
                  <a:txBody>
                    <a:bodyPr/>
                    <a:lstStyle/>
                    <a:p>
                      <a:r>
                        <a:rPr lang="en-US" sz="1600" b="1" dirty="0" smtClean="0">
                          <a:solidFill>
                            <a:schemeClr val="bg1"/>
                          </a:solidFill>
                          <a:latin typeface="Arial" panose="020B0604020202020204" pitchFamily="34" charset="0"/>
                          <a:cs typeface="Arial" panose="020B0604020202020204" pitchFamily="34" charset="0"/>
                        </a:rPr>
                        <a:t>Date</a:t>
                      </a:r>
                      <a:endParaRPr lang="en-US" sz="1600" b="1" dirty="0">
                        <a:solidFill>
                          <a:schemeClr val="bg1"/>
                        </a:solidFill>
                        <a:latin typeface="Arial" panose="020B0604020202020204" pitchFamily="34" charset="0"/>
                        <a:cs typeface="Arial" panose="020B0604020202020204" pitchFamily="34" charset="0"/>
                      </a:endParaRPr>
                    </a:p>
                  </a:txBody>
                  <a:tcPr>
                    <a:solidFill>
                      <a:srgbClr val="DD7D33"/>
                    </a:solidFill>
                  </a:tcPr>
                </a:tc>
                <a:tc>
                  <a:txBody>
                    <a:bodyPr/>
                    <a:lstStyle/>
                    <a:p>
                      <a:r>
                        <a:rPr lang="en-US" sz="1600" b="1" dirty="0" smtClean="0">
                          <a:solidFill>
                            <a:schemeClr val="bg1"/>
                          </a:solidFill>
                          <a:latin typeface="Arial" panose="020B0604020202020204" pitchFamily="34" charset="0"/>
                          <a:cs typeface="Arial" panose="020B0604020202020204" pitchFamily="34" charset="0"/>
                        </a:rPr>
                        <a:t>Time</a:t>
                      </a:r>
                      <a:endParaRPr lang="en-US" sz="1600" b="1" dirty="0">
                        <a:solidFill>
                          <a:schemeClr val="bg1"/>
                        </a:solidFill>
                        <a:latin typeface="Arial" panose="020B0604020202020204" pitchFamily="34" charset="0"/>
                        <a:cs typeface="Arial" panose="020B0604020202020204" pitchFamily="34" charset="0"/>
                      </a:endParaRPr>
                    </a:p>
                  </a:txBody>
                  <a:tcPr>
                    <a:solidFill>
                      <a:srgbClr val="DD7D33"/>
                    </a:solidFill>
                  </a:tcPr>
                </a:tc>
                <a:tc>
                  <a:txBody>
                    <a:bodyPr/>
                    <a:lstStyle/>
                    <a:p>
                      <a:r>
                        <a:rPr lang="en-US" sz="1600" b="1" dirty="0" smtClean="0">
                          <a:solidFill>
                            <a:schemeClr val="bg1"/>
                          </a:solidFill>
                          <a:latin typeface="Arial" panose="020B0604020202020204" pitchFamily="34" charset="0"/>
                          <a:cs typeface="Arial" panose="020B0604020202020204" pitchFamily="34" charset="0"/>
                        </a:rPr>
                        <a:t>Topic</a:t>
                      </a:r>
                      <a:endParaRPr lang="en-US" sz="1600" b="1" dirty="0">
                        <a:solidFill>
                          <a:schemeClr val="bg1"/>
                        </a:solidFill>
                        <a:latin typeface="Arial" panose="020B0604020202020204" pitchFamily="34" charset="0"/>
                        <a:cs typeface="Arial" panose="020B0604020202020204" pitchFamily="34" charset="0"/>
                      </a:endParaRPr>
                    </a:p>
                  </a:txBody>
                  <a:tcPr>
                    <a:solidFill>
                      <a:srgbClr val="DD7D33"/>
                    </a:solidFill>
                  </a:tcPr>
                </a:tc>
              </a:tr>
              <a:tr h="370840">
                <a:tc>
                  <a:txBody>
                    <a:bodyPr/>
                    <a:lstStyle/>
                    <a:p>
                      <a:r>
                        <a:rPr lang="en-US" sz="1400" dirty="0" smtClean="0"/>
                        <a:t>10/07/2016</a:t>
                      </a:r>
                      <a:endParaRPr lang="en-US" sz="1400" dirty="0"/>
                    </a:p>
                  </a:txBody>
                  <a:tcPr/>
                </a:tc>
                <a:tc>
                  <a:txBody>
                    <a:bodyPr/>
                    <a:lstStyle/>
                    <a:p>
                      <a:r>
                        <a:rPr lang="en-US" sz="1400" dirty="0" smtClean="0"/>
                        <a:t>9 AM –</a:t>
                      </a:r>
                      <a:r>
                        <a:rPr lang="en-US" sz="1400" baseline="0" dirty="0" smtClean="0"/>
                        <a:t> 11 AM (CST)</a:t>
                      </a:r>
                      <a:endParaRPr lang="en-US" sz="1400" dirty="0"/>
                    </a:p>
                  </a:txBody>
                  <a:tcPr/>
                </a:tc>
                <a:tc>
                  <a:txBody>
                    <a:bodyPr/>
                    <a:lstStyle/>
                    <a:p>
                      <a:r>
                        <a:rPr lang="en-US" sz="1400" dirty="0" smtClean="0"/>
                        <a:t>Business Modeling Session 1: Receivables</a:t>
                      </a:r>
                      <a:endParaRPr lang="en-US" sz="14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10/11/2016</a:t>
                      </a:r>
                      <a:endParaRPr lang="en-US" sz="14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11 </a:t>
                      </a:r>
                      <a:r>
                        <a:rPr lang="en-US" sz="1400" dirty="0" smtClean="0"/>
                        <a:t>AM –</a:t>
                      </a:r>
                      <a:r>
                        <a:rPr lang="en-US" sz="1400" baseline="0" dirty="0" smtClean="0"/>
                        <a:t> </a:t>
                      </a:r>
                      <a:r>
                        <a:rPr lang="en-US" sz="1400" baseline="0" dirty="0" smtClean="0"/>
                        <a:t>1 PM </a:t>
                      </a:r>
                      <a:r>
                        <a:rPr lang="en-US" sz="1400" baseline="0" dirty="0" smtClean="0"/>
                        <a:t>(CST)</a:t>
                      </a:r>
                      <a:endParaRPr lang="en-US" sz="14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Business Modeling Session 2: Receivables</a:t>
                      </a:r>
                    </a:p>
                  </a:txBody>
                  <a:tcPr/>
                </a:tc>
              </a:tr>
            </a:tbl>
          </a:graphicData>
        </a:graphic>
      </p:graphicFrame>
    </p:spTree>
    <p:extLst>
      <p:ext uri="{BB962C8B-B14F-4D97-AF65-F5344CB8AC3E}">
        <p14:creationId xmlns:p14="http://schemas.microsoft.com/office/powerpoint/2010/main" val="9472158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rgbClr val="C00000"/>
                </a:solidFill>
              </a:rPr>
              <a:t>Business Processes – Deltas </a:t>
            </a:r>
            <a:r>
              <a:rPr lang="en-US" sz="2400" dirty="0" smtClean="0">
                <a:solidFill>
                  <a:srgbClr val="C00000"/>
                </a:solidFill>
              </a:rPr>
              <a:t>9.1 </a:t>
            </a:r>
            <a:r>
              <a:rPr lang="en-US" sz="2400" dirty="0">
                <a:solidFill>
                  <a:srgbClr val="C00000"/>
                </a:solidFill>
              </a:rPr>
              <a:t>vs 9.2</a:t>
            </a:r>
            <a:r>
              <a:rPr lang="en-US" sz="2400" dirty="0" smtClean="0"/>
              <a:t> </a:t>
            </a:r>
            <a:endParaRPr lang="en-US" sz="2400" b="0" dirty="0"/>
          </a:p>
        </p:txBody>
      </p:sp>
      <p:sp>
        <p:nvSpPr>
          <p:cNvPr id="3" name="Content Placeholder 2"/>
          <p:cNvSpPr>
            <a:spLocks noGrp="1"/>
          </p:cNvSpPr>
          <p:nvPr>
            <p:ph sz="half" idx="1"/>
          </p:nvPr>
        </p:nvSpPr>
        <p:spPr>
          <a:xfrm>
            <a:off x="230188" y="1026225"/>
            <a:ext cx="8686800" cy="1926681"/>
          </a:xfrm>
        </p:spPr>
        <p:txBody>
          <a:bodyPr/>
          <a:lstStyle/>
          <a:p>
            <a:pPr marL="0" indent="0">
              <a:buNone/>
            </a:pPr>
            <a:r>
              <a:rPr lang="en-US" sz="2000" b="1" dirty="0" smtClean="0"/>
              <a:t>   </a:t>
            </a:r>
            <a:r>
              <a:rPr lang="en-US" sz="1800" b="1" dirty="0" smtClean="0"/>
              <a:t>Collections Workbench</a:t>
            </a:r>
            <a:r>
              <a:rPr lang="en-US" sz="1800" dirty="0" smtClean="0"/>
              <a:t> </a:t>
            </a:r>
            <a:endParaRPr lang="en-US" sz="1800" dirty="0"/>
          </a:p>
          <a:p>
            <a:pPr marL="228600" lvl="1" indent="0">
              <a:buNone/>
            </a:pPr>
            <a:r>
              <a:rPr lang="en-US" sz="1600" dirty="0" smtClean="0"/>
              <a:t>PeopleSoft Receivables 9.2 extends the support for contracts and projects by providing additional search capabilities and showing customer balances by contracts and projects. </a:t>
            </a:r>
          </a:p>
          <a:p>
            <a:pPr marL="228600" lvl="1" indent="0">
              <a:buNone/>
            </a:pPr>
            <a:r>
              <a:rPr lang="en-US" sz="1600" dirty="0" smtClean="0"/>
              <a:t>Users can search for Receivables open item balances by contract, billing specialist, and billing authority and view balances by contract and contract line. The Collections Workbench also shows all projects tied to an open item balance within a contract or contract line.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947" y="2878846"/>
            <a:ext cx="8627853" cy="3293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a:xfrm>
            <a:off x="439946" y="3652837"/>
            <a:ext cx="8688235" cy="995363"/>
          </a:xfrm>
          <a:prstGeom prst="round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solidFill>
                <a:srgbClr val="FFFFFF"/>
              </a:solidFill>
            </a:endParaRPr>
          </a:p>
        </p:txBody>
      </p:sp>
    </p:spTree>
    <p:extLst>
      <p:ext uri="{BB962C8B-B14F-4D97-AF65-F5344CB8AC3E}">
        <p14:creationId xmlns:p14="http://schemas.microsoft.com/office/powerpoint/2010/main" val="15373785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rgbClr val="C00000"/>
                </a:solidFill>
              </a:rPr>
              <a:t>Business Processes – Deltas </a:t>
            </a:r>
            <a:r>
              <a:rPr lang="en-US" sz="2400" dirty="0" smtClean="0">
                <a:solidFill>
                  <a:srgbClr val="C00000"/>
                </a:solidFill>
              </a:rPr>
              <a:t>9.1 </a:t>
            </a:r>
            <a:r>
              <a:rPr lang="en-US" sz="2400" dirty="0">
                <a:solidFill>
                  <a:srgbClr val="C00000"/>
                </a:solidFill>
              </a:rPr>
              <a:t>vs 9.2</a:t>
            </a:r>
            <a:r>
              <a:rPr lang="en-US" sz="2400" dirty="0" smtClean="0">
                <a:solidFill>
                  <a:srgbClr val="C00000"/>
                </a:solidFill>
              </a:rPr>
              <a:t> </a:t>
            </a:r>
            <a:endParaRPr lang="en-US" sz="2400" b="0" dirty="0">
              <a:solidFill>
                <a:srgbClr val="C00000"/>
              </a:solidFill>
            </a:endParaRPr>
          </a:p>
        </p:txBody>
      </p:sp>
      <p:sp>
        <p:nvSpPr>
          <p:cNvPr id="3" name="Content Placeholder 2"/>
          <p:cNvSpPr>
            <a:spLocks noGrp="1"/>
          </p:cNvSpPr>
          <p:nvPr>
            <p:ph sz="half" idx="1"/>
          </p:nvPr>
        </p:nvSpPr>
        <p:spPr>
          <a:xfrm>
            <a:off x="230188" y="1026225"/>
            <a:ext cx="8686800" cy="561035"/>
          </a:xfrm>
        </p:spPr>
        <p:txBody>
          <a:bodyPr/>
          <a:lstStyle/>
          <a:p>
            <a:pPr marL="0" indent="0">
              <a:buNone/>
            </a:pPr>
            <a:r>
              <a:rPr lang="en-US" sz="2000" b="1" dirty="0" smtClean="0"/>
              <a:t>   </a:t>
            </a:r>
            <a:r>
              <a:rPr lang="en-US" sz="1800" b="1" dirty="0" smtClean="0"/>
              <a:t>Collections </a:t>
            </a:r>
            <a:r>
              <a:rPr lang="en-US" sz="1800" b="1" dirty="0"/>
              <a:t>Workbench </a:t>
            </a:r>
            <a:r>
              <a:rPr lang="en-US" sz="1800" b="1" dirty="0" smtClean="0"/>
              <a:t>– continued</a:t>
            </a:r>
            <a:r>
              <a:rPr lang="en-US" sz="1800" b="1" dirty="0"/>
              <a:t>:</a:t>
            </a:r>
            <a:r>
              <a:rPr lang="en-US" sz="1800" b="1" dirty="0" smtClean="0"/>
              <a:t> </a:t>
            </a:r>
          </a:p>
          <a:p>
            <a:pPr marL="0" indent="0">
              <a:buNone/>
            </a:pPr>
            <a:r>
              <a:rPr lang="en-US" dirty="0"/>
              <a:t> </a:t>
            </a:r>
            <a:r>
              <a:rPr lang="en-US" dirty="0" smtClean="0"/>
              <a:t>   </a:t>
            </a:r>
            <a:endParaRPr lang="en-US" sz="2000" dirty="0" smtClean="0"/>
          </a:p>
          <a:p>
            <a:pPr marL="0" indent="0">
              <a:buNone/>
            </a:pPr>
            <a:endParaRPr lang="en-US" sz="2000" dirty="0"/>
          </a:p>
        </p:txBody>
      </p:sp>
      <p:grpSp>
        <p:nvGrpSpPr>
          <p:cNvPr id="5" name="Group 3"/>
          <p:cNvGrpSpPr>
            <a:grpSpLocks noChangeAspect="1"/>
          </p:cNvGrpSpPr>
          <p:nvPr/>
        </p:nvGrpSpPr>
        <p:grpSpPr bwMode="auto">
          <a:xfrm>
            <a:off x="431325" y="1414727"/>
            <a:ext cx="8160589" cy="4951564"/>
            <a:chOff x="0" y="0"/>
            <a:chExt cx="1027" cy="575"/>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27" cy="5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382915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rgbClr val="C00000"/>
                </a:solidFill>
              </a:rPr>
              <a:t>Business Processes – Deltas </a:t>
            </a:r>
            <a:r>
              <a:rPr lang="en-US" sz="2400" dirty="0" smtClean="0">
                <a:solidFill>
                  <a:srgbClr val="C00000"/>
                </a:solidFill>
              </a:rPr>
              <a:t>9.1 </a:t>
            </a:r>
            <a:r>
              <a:rPr lang="en-US" sz="2400" dirty="0">
                <a:solidFill>
                  <a:srgbClr val="C00000"/>
                </a:solidFill>
              </a:rPr>
              <a:t>vs 9.2</a:t>
            </a:r>
            <a:r>
              <a:rPr lang="en-US" sz="2400" dirty="0" smtClean="0">
                <a:solidFill>
                  <a:srgbClr val="C00000"/>
                </a:solidFill>
              </a:rPr>
              <a:t> </a:t>
            </a:r>
            <a:endParaRPr lang="en-US" sz="2400" b="0" dirty="0">
              <a:solidFill>
                <a:srgbClr val="C00000"/>
              </a:solidFill>
            </a:endParaRPr>
          </a:p>
        </p:txBody>
      </p:sp>
      <p:sp>
        <p:nvSpPr>
          <p:cNvPr id="3" name="Content Placeholder 2"/>
          <p:cNvSpPr>
            <a:spLocks noGrp="1"/>
          </p:cNvSpPr>
          <p:nvPr>
            <p:ph sz="half" idx="1"/>
          </p:nvPr>
        </p:nvSpPr>
        <p:spPr>
          <a:xfrm>
            <a:off x="230188" y="1026225"/>
            <a:ext cx="8686800" cy="5029518"/>
          </a:xfrm>
        </p:spPr>
        <p:txBody>
          <a:bodyPr/>
          <a:lstStyle/>
          <a:p>
            <a:pPr marL="228600" lvl="1" indent="0">
              <a:buNone/>
            </a:pPr>
            <a:r>
              <a:rPr lang="en-US" sz="1800" b="1" dirty="0" smtClean="0"/>
              <a:t> </a:t>
            </a:r>
            <a:r>
              <a:rPr lang="en-US" b="1" dirty="0" smtClean="0"/>
              <a:t>Collections </a:t>
            </a:r>
            <a:r>
              <a:rPr lang="en-US" b="1" dirty="0"/>
              <a:t>Workbench </a:t>
            </a:r>
            <a:r>
              <a:rPr lang="en-US" b="1" dirty="0" smtClean="0"/>
              <a:t>– continued</a:t>
            </a:r>
            <a:r>
              <a:rPr lang="en-US" b="1" dirty="0"/>
              <a:t>:</a:t>
            </a:r>
            <a:r>
              <a:rPr lang="en-US" b="1" dirty="0" smtClean="0"/>
              <a:t> </a:t>
            </a:r>
          </a:p>
          <a:p>
            <a:pPr marL="228600" lvl="1" indent="0">
              <a:buNone/>
            </a:pPr>
            <a:r>
              <a:rPr lang="en-US" dirty="0"/>
              <a:t> </a:t>
            </a:r>
            <a:r>
              <a:rPr lang="en-US" sz="1600" dirty="0" smtClean="0"/>
              <a:t>Invoice images are now available directly in PS Receivables 9.2 as shown below.  </a:t>
            </a:r>
          </a:p>
          <a:p>
            <a:pPr marL="0" indent="0">
              <a:buNone/>
            </a:pPr>
            <a:r>
              <a:rPr lang="en-US" sz="1600" dirty="0" smtClean="0"/>
              <a:t>	</a:t>
            </a:r>
            <a:endParaRPr lang="en-US" sz="1600" dirty="0"/>
          </a:p>
          <a:p>
            <a:pPr marL="0" indent="0">
              <a:buNone/>
            </a:pPr>
            <a:r>
              <a:rPr lang="en-US" sz="1600" dirty="0" smtClean="0"/>
              <a:t> </a:t>
            </a:r>
          </a:p>
          <a:p>
            <a:pPr marL="0" indent="0">
              <a:buNone/>
            </a:pPr>
            <a:endParaRPr lang="en-U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850" y="2286000"/>
            <a:ext cx="6918385" cy="3407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97927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rgbClr val="C00000"/>
                </a:solidFill>
              </a:rPr>
              <a:t>Business Processes – Deltas </a:t>
            </a:r>
            <a:r>
              <a:rPr lang="en-US" sz="2400" dirty="0" smtClean="0">
                <a:solidFill>
                  <a:srgbClr val="C00000"/>
                </a:solidFill>
              </a:rPr>
              <a:t>9.1 </a:t>
            </a:r>
            <a:r>
              <a:rPr lang="en-US" sz="2400" dirty="0">
                <a:solidFill>
                  <a:srgbClr val="C00000"/>
                </a:solidFill>
              </a:rPr>
              <a:t>vs 9.2</a:t>
            </a:r>
            <a:r>
              <a:rPr lang="en-US" sz="2400" dirty="0" smtClean="0">
                <a:solidFill>
                  <a:srgbClr val="C00000"/>
                </a:solidFill>
              </a:rPr>
              <a:t> </a:t>
            </a:r>
            <a:endParaRPr lang="en-US" sz="2400" b="0" dirty="0">
              <a:solidFill>
                <a:srgbClr val="C00000"/>
              </a:solidFill>
            </a:endParaRPr>
          </a:p>
        </p:txBody>
      </p:sp>
      <p:sp>
        <p:nvSpPr>
          <p:cNvPr id="3" name="Content Placeholder 2"/>
          <p:cNvSpPr>
            <a:spLocks noGrp="1"/>
          </p:cNvSpPr>
          <p:nvPr>
            <p:ph sz="half" idx="1"/>
          </p:nvPr>
        </p:nvSpPr>
        <p:spPr>
          <a:xfrm>
            <a:off x="230188" y="1026225"/>
            <a:ext cx="8686800" cy="5029518"/>
          </a:xfrm>
        </p:spPr>
        <p:txBody>
          <a:bodyPr/>
          <a:lstStyle/>
          <a:p>
            <a:pPr marL="0" indent="0">
              <a:buNone/>
            </a:pPr>
            <a:r>
              <a:rPr lang="en-US" sz="2000" b="1" dirty="0" smtClean="0"/>
              <a:t>   </a:t>
            </a:r>
            <a:r>
              <a:rPr lang="en-US" sz="1800" b="1" dirty="0" smtClean="0"/>
              <a:t>Collections </a:t>
            </a:r>
            <a:r>
              <a:rPr lang="en-US" sz="1800" b="1" dirty="0"/>
              <a:t>Workbench </a:t>
            </a:r>
            <a:r>
              <a:rPr lang="en-US" sz="1800" b="1" dirty="0" smtClean="0"/>
              <a:t>– continued:</a:t>
            </a:r>
          </a:p>
          <a:p>
            <a:pPr marL="0" indent="0">
              <a:buNone/>
            </a:pPr>
            <a:r>
              <a:rPr lang="en-US" sz="2000" dirty="0" smtClean="0"/>
              <a:t> </a:t>
            </a:r>
          </a:p>
          <a:p>
            <a:pPr marL="0" indent="0">
              <a:buNone/>
            </a:pPr>
            <a:r>
              <a:rPr lang="en-US" dirty="0"/>
              <a:t> </a:t>
            </a:r>
            <a:r>
              <a:rPr lang="en-US" dirty="0" smtClean="0"/>
              <a:t>  </a:t>
            </a:r>
            <a:endParaRPr lang="en-US" sz="1600" dirty="0" smtClean="0"/>
          </a:p>
          <a:p>
            <a:pPr marL="0" indent="0">
              <a:buNone/>
            </a:pPr>
            <a:r>
              <a:rPr lang="en-US" sz="1600" dirty="0" smtClean="0"/>
              <a:t>	</a:t>
            </a:r>
            <a:endParaRPr lang="en-US" sz="1600" dirty="0"/>
          </a:p>
          <a:p>
            <a:pPr marL="0" indent="0">
              <a:buNone/>
            </a:pPr>
            <a:r>
              <a:rPr lang="en-US" sz="1600" dirty="0" smtClean="0"/>
              <a:t> </a:t>
            </a:r>
          </a:p>
          <a:p>
            <a:pPr marL="0" indent="0">
              <a:buNone/>
            </a:pPr>
            <a:endParaRPr lang="en-US" sz="20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877" y="1406106"/>
            <a:ext cx="6456363" cy="5451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50791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rgbClr val="C00000"/>
                </a:solidFill>
              </a:rPr>
              <a:t>Business Processes – Deltas </a:t>
            </a:r>
            <a:r>
              <a:rPr lang="en-US" sz="2400" dirty="0" smtClean="0">
                <a:solidFill>
                  <a:srgbClr val="C00000"/>
                </a:solidFill>
              </a:rPr>
              <a:t>9.1 </a:t>
            </a:r>
            <a:r>
              <a:rPr lang="en-US" sz="2400" dirty="0">
                <a:solidFill>
                  <a:srgbClr val="C00000"/>
                </a:solidFill>
              </a:rPr>
              <a:t>vs 9.2</a:t>
            </a:r>
            <a:r>
              <a:rPr lang="en-US" sz="2400" dirty="0" smtClean="0">
                <a:solidFill>
                  <a:srgbClr val="C00000"/>
                </a:solidFill>
              </a:rPr>
              <a:t> </a:t>
            </a:r>
            <a:endParaRPr lang="en-US" sz="2400" b="0" dirty="0">
              <a:solidFill>
                <a:srgbClr val="C00000"/>
              </a:solidFill>
            </a:endParaRPr>
          </a:p>
        </p:txBody>
      </p:sp>
      <p:sp>
        <p:nvSpPr>
          <p:cNvPr id="3" name="Content Placeholder 2"/>
          <p:cNvSpPr>
            <a:spLocks noGrp="1"/>
          </p:cNvSpPr>
          <p:nvPr>
            <p:ph sz="half" idx="1"/>
          </p:nvPr>
        </p:nvSpPr>
        <p:spPr>
          <a:xfrm>
            <a:off x="230188" y="1026225"/>
            <a:ext cx="8686800" cy="5029518"/>
          </a:xfrm>
        </p:spPr>
        <p:txBody>
          <a:bodyPr/>
          <a:lstStyle/>
          <a:p>
            <a:pPr marL="228600" lvl="1" indent="0">
              <a:buNone/>
            </a:pPr>
            <a:r>
              <a:rPr lang="en-US" b="1" dirty="0" smtClean="0"/>
              <a:t>Collections </a:t>
            </a:r>
            <a:r>
              <a:rPr lang="en-US" b="1" dirty="0"/>
              <a:t>Workbench </a:t>
            </a:r>
            <a:r>
              <a:rPr lang="en-US" b="1" dirty="0" smtClean="0"/>
              <a:t>– continued:</a:t>
            </a:r>
          </a:p>
          <a:p>
            <a:pPr marL="228600" lvl="1" indent="0">
              <a:buNone/>
            </a:pPr>
            <a:r>
              <a:rPr lang="en-US" dirty="0" smtClean="0"/>
              <a:t>Duplicate Invoice images can also be e-mailed to customers from within the Workbench.</a:t>
            </a:r>
          </a:p>
          <a:p>
            <a:pPr marL="228600" lvl="1" indent="0">
              <a:buNone/>
            </a:pPr>
            <a:endParaRPr lang="en-US" sz="1800" dirty="0"/>
          </a:p>
          <a:p>
            <a:pPr marL="228600" lvl="1" indent="0">
              <a:buNone/>
            </a:pPr>
            <a:endParaRPr lang="en-US" sz="1800" dirty="0" smtClean="0"/>
          </a:p>
          <a:p>
            <a:pPr marL="0" indent="0">
              <a:buNone/>
            </a:pPr>
            <a:r>
              <a:rPr lang="en-US" dirty="0"/>
              <a:t> </a:t>
            </a:r>
            <a:r>
              <a:rPr lang="en-US" dirty="0" smtClean="0"/>
              <a:t>  </a:t>
            </a:r>
            <a:endParaRPr lang="en-US" sz="1600" dirty="0" smtClean="0"/>
          </a:p>
          <a:p>
            <a:pPr marL="0" indent="0">
              <a:buNone/>
            </a:pPr>
            <a:r>
              <a:rPr lang="en-US" sz="1600" dirty="0" smtClean="0"/>
              <a:t>	</a:t>
            </a:r>
            <a:endParaRPr lang="en-US" sz="1600" dirty="0"/>
          </a:p>
          <a:p>
            <a:pPr marL="0" indent="0">
              <a:buNone/>
            </a:pPr>
            <a:r>
              <a:rPr lang="en-US" sz="1600" dirty="0" smtClean="0"/>
              <a:t> </a:t>
            </a:r>
          </a:p>
          <a:p>
            <a:pPr marL="0" indent="0">
              <a:buNone/>
            </a:pPr>
            <a:endParaRPr lang="en-US" sz="20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869" y="2027207"/>
            <a:ext cx="5762625" cy="4301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29093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rgbClr val="C00000"/>
                </a:solidFill>
              </a:rPr>
              <a:t>Business Processes – Deltas </a:t>
            </a:r>
            <a:r>
              <a:rPr lang="en-US" sz="2400" dirty="0" smtClean="0">
                <a:solidFill>
                  <a:srgbClr val="C00000"/>
                </a:solidFill>
              </a:rPr>
              <a:t>9.1 </a:t>
            </a:r>
            <a:r>
              <a:rPr lang="en-US" sz="2400" dirty="0">
                <a:solidFill>
                  <a:srgbClr val="C00000"/>
                </a:solidFill>
              </a:rPr>
              <a:t>vs 9.2</a:t>
            </a:r>
            <a:r>
              <a:rPr lang="en-US" sz="2400" dirty="0" smtClean="0">
                <a:solidFill>
                  <a:srgbClr val="C00000"/>
                </a:solidFill>
              </a:rPr>
              <a:t> </a:t>
            </a:r>
            <a:endParaRPr lang="en-US" sz="2400" b="0" dirty="0">
              <a:solidFill>
                <a:srgbClr val="C00000"/>
              </a:solidFill>
            </a:endParaRPr>
          </a:p>
        </p:txBody>
      </p:sp>
      <p:sp>
        <p:nvSpPr>
          <p:cNvPr id="3" name="Content Placeholder 2"/>
          <p:cNvSpPr>
            <a:spLocks noGrp="1"/>
          </p:cNvSpPr>
          <p:nvPr>
            <p:ph sz="half" idx="1"/>
          </p:nvPr>
        </p:nvSpPr>
        <p:spPr>
          <a:xfrm>
            <a:off x="277688" y="1085600"/>
            <a:ext cx="8686800" cy="5125195"/>
          </a:xfrm>
        </p:spPr>
        <p:txBody>
          <a:bodyPr/>
          <a:lstStyle/>
          <a:p>
            <a:pPr marL="0" indent="0">
              <a:buNone/>
            </a:pPr>
            <a:r>
              <a:rPr lang="en-US" sz="2000" b="1" dirty="0" smtClean="0"/>
              <a:t>   </a:t>
            </a:r>
            <a:r>
              <a:rPr lang="en-US" sz="1800" b="1" dirty="0" smtClean="0"/>
              <a:t>Condition Monitor Enhancement:</a:t>
            </a:r>
          </a:p>
          <a:p>
            <a:pPr marL="0" indent="0">
              <a:buNone/>
            </a:pPr>
            <a:r>
              <a:rPr lang="en-US" sz="2000" dirty="0" smtClean="0"/>
              <a:t> </a:t>
            </a:r>
          </a:p>
          <a:p>
            <a:pPr lvl="1"/>
            <a:r>
              <a:rPr lang="en-US" dirty="0" smtClean="0"/>
              <a:t>Condition Monitor will now generate a welcome call action for collectors to follow up with new and recently active customers, and to create an action list for the assessment rule user from an item rather than always from the customer. </a:t>
            </a:r>
          </a:p>
          <a:p>
            <a:pPr marL="228600" lvl="1" indent="0">
              <a:buNone/>
            </a:pPr>
            <a:r>
              <a:rPr lang="en-US" dirty="0" smtClean="0"/>
              <a:t> </a:t>
            </a:r>
          </a:p>
          <a:p>
            <a:pPr lvl="1"/>
            <a:r>
              <a:rPr lang="en-US" dirty="0" smtClean="0"/>
              <a:t>The functionality was made consistent between system-completed actions and user-completed actions; the action will not be generated again if it has been marked as complete by a user</a:t>
            </a:r>
          </a:p>
        </p:txBody>
      </p:sp>
    </p:spTree>
    <p:extLst>
      <p:ext uri="{BB962C8B-B14F-4D97-AF65-F5344CB8AC3E}">
        <p14:creationId xmlns:p14="http://schemas.microsoft.com/office/powerpoint/2010/main" val="35288629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rgbClr val="C00000"/>
                </a:solidFill>
              </a:rPr>
              <a:t>Business Processes – Deltas </a:t>
            </a:r>
            <a:r>
              <a:rPr lang="en-US" sz="2400" dirty="0" smtClean="0">
                <a:solidFill>
                  <a:srgbClr val="C00000"/>
                </a:solidFill>
              </a:rPr>
              <a:t>9.1 </a:t>
            </a:r>
            <a:r>
              <a:rPr lang="en-US" sz="2400" dirty="0">
                <a:solidFill>
                  <a:srgbClr val="C00000"/>
                </a:solidFill>
              </a:rPr>
              <a:t>vs 9.2</a:t>
            </a:r>
            <a:r>
              <a:rPr lang="en-US" sz="2400" dirty="0" smtClean="0">
                <a:solidFill>
                  <a:srgbClr val="C00000"/>
                </a:solidFill>
              </a:rPr>
              <a:t> </a:t>
            </a:r>
            <a:endParaRPr lang="en-US" sz="2400" b="0" dirty="0">
              <a:solidFill>
                <a:srgbClr val="C00000"/>
              </a:solidFill>
            </a:endParaRPr>
          </a:p>
        </p:txBody>
      </p:sp>
      <p:sp>
        <p:nvSpPr>
          <p:cNvPr id="3" name="Content Placeholder 2"/>
          <p:cNvSpPr>
            <a:spLocks noGrp="1"/>
          </p:cNvSpPr>
          <p:nvPr>
            <p:ph sz="half" idx="1"/>
          </p:nvPr>
        </p:nvSpPr>
        <p:spPr>
          <a:xfrm>
            <a:off x="455813" y="1151468"/>
            <a:ext cx="8686800" cy="1434239"/>
          </a:xfrm>
        </p:spPr>
        <p:txBody>
          <a:bodyPr/>
          <a:lstStyle/>
          <a:p>
            <a:pPr marL="0" indent="0">
              <a:buNone/>
            </a:pPr>
            <a:r>
              <a:rPr lang="en-US" sz="1800" b="1" dirty="0" smtClean="0"/>
              <a:t>Customer Conversation enhancements</a:t>
            </a:r>
            <a:endParaRPr lang="en-US" sz="1800" b="1" dirty="0"/>
          </a:p>
          <a:p>
            <a:pPr lvl="0"/>
            <a:r>
              <a:rPr lang="en-US" sz="1800" dirty="0"/>
              <a:t>Delete </a:t>
            </a:r>
            <a:r>
              <a:rPr lang="en-US" sz="1800" dirty="0" smtClean="0"/>
              <a:t>Conversation entries</a:t>
            </a:r>
          </a:p>
          <a:p>
            <a:pPr lvl="1"/>
            <a:r>
              <a:rPr lang="en-US" dirty="0" smtClean="0"/>
              <a:t>Can only delete your own conversations</a:t>
            </a:r>
            <a:endParaRPr lang="en-US" dirty="0"/>
          </a:p>
          <a:p>
            <a:pPr lvl="0"/>
            <a:r>
              <a:rPr lang="en-US" sz="1800" dirty="0"/>
              <a:t>Check spelling on text you have entered in the Conversations entry </a:t>
            </a:r>
            <a:r>
              <a:rPr lang="en-US" sz="1800" dirty="0" smtClean="0"/>
              <a:t>box</a:t>
            </a:r>
            <a:endParaRPr lang="en-US" sz="1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775" y="2743200"/>
            <a:ext cx="8534400" cy="2368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ounded Rectangle 7"/>
          <p:cNvSpPr/>
          <p:nvPr/>
        </p:nvSpPr>
        <p:spPr bwMode="auto">
          <a:xfrm>
            <a:off x="6324600" y="2971800"/>
            <a:ext cx="1219200" cy="381000"/>
          </a:xfrm>
          <a:prstGeom prst="roundRect">
            <a:avLst/>
          </a:prstGeom>
          <a:noFill/>
          <a:ln w="6350" cap="flat" cmpd="sng" algn="ctr">
            <a:solidFill>
              <a:srgbClr val="C00000"/>
            </a:solidFill>
            <a:prstDash val="solid"/>
            <a:round/>
            <a:headEnd type="none" w="med" len="med"/>
            <a:tailEnd type="none" w="med" len="med"/>
          </a:ln>
          <a:effectLst/>
          <a:scene3d>
            <a:camera prst="orthographicFront"/>
            <a:lightRig rig="threePt" dir="t"/>
          </a:scene3d>
          <a:sp3d>
            <a:bevelB/>
          </a:sp3d>
        </p:spPr>
        <p:txBody>
          <a:bodyPr vert="horz" wrap="none" lIns="91440" tIns="45720" rIns="91440" bIns="45720" numCol="1" rtlCol="0" anchor="ctr" anchorCtr="0" compatLnSpc="1">
            <a:prstTxWarp prst="textNoShape">
              <a:avLst/>
            </a:prstTxWarp>
          </a:bodyPr>
          <a:lstStyle/>
          <a:p>
            <a:pPr algn="ctr" eaLnBrk="0" hangingPunct="0"/>
            <a:endParaRPr lang="en-US" sz="1000" dirty="0" smtClean="0">
              <a:solidFill>
                <a:srgbClr val="005298"/>
              </a:solidFill>
            </a:endParaRPr>
          </a:p>
        </p:txBody>
      </p:sp>
      <p:sp>
        <p:nvSpPr>
          <p:cNvPr id="9" name="Rounded Rectangle 8"/>
          <p:cNvSpPr/>
          <p:nvPr/>
        </p:nvSpPr>
        <p:spPr bwMode="auto">
          <a:xfrm>
            <a:off x="8229600" y="3581400"/>
            <a:ext cx="304800" cy="381000"/>
          </a:xfrm>
          <a:prstGeom prst="roundRect">
            <a:avLst/>
          </a:prstGeom>
          <a:noFill/>
          <a:ln w="6350" cap="flat" cmpd="sng" algn="ctr">
            <a:solidFill>
              <a:srgbClr val="C00000"/>
            </a:solidFill>
            <a:prstDash val="solid"/>
            <a:round/>
            <a:headEnd type="none" w="med" len="med"/>
            <a:tailEnd type="none" w="med" len="med"/>
          </a:ln>
          <a:effectLst/>
          <a:scene3d>
            <a:camera prst="orthographicFront"/>
            <a:lightRig rig="threePt" dir="t"/>
          </a:scene3d>
          <a:sp3d>
            <a:bevelB/>
          </a:sp3d>
        </p:spPr>
        <p:txBody>
          <a:bodyPr vert="horz" wrap="none" lIns="91440" tIns="45720" rIns="91440" bIns="45720" numCol="1" rtlCol="0" anchor="ctr" anchorCtr="0" compatLnSpc="1">
            <a:prstTxWarp prst="textNoShape">
              <a:avLst/>
            </a:prstTxWarp>
          </a:bodyPr>
          <a:lstStyle/>
          <a:p>
            <a:pPr algn="ctr" eaLnBrk="0" hangingPunct="0"/>
            <a:endParaRPr lang="en-US" sz="1000" dirty="0" smtClean="0">
              <a:solidFill>
                <a:srgbClr val="005298"/>
              </a:solidFill>
            </a:endParaRPr>
          </a:p>
        </p:txBody>
      </p:sp>
    </p:spTree>
    <p:extLst>
      <p:ext uri="{BB962C8B-B14F-4D97-AF65-F5344CB8AC3E}">
        <p14:creationId xmlns:p14="http://schemas.microsoft.com/office/powerpoint/2010/main" val="196508411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rgbClr val="C00000"/>
                </a:solidFill>
              </a:rPr>
              <a:t>Business Processes – Deltas </a:t>
            </a:r>
            <a:r>
              <a:rPr lang="en-US" sz="2400" dirty="0" smtClean="0">
                <a:solidFill>
                  <a:srgbClr val="C00000"/>
                </a:solidFill>
              </a:rPr>
              <a:t>9.1 </a:t>
            </a:r>
            <a:r>
              <a:rPr lang="en-US" sz="2400" dirty="0">
                <a:solidFill>
                  <a:srgbClr val="C00000"/>
                </a:solidFill>
              </a:rPr>
              <a:t>vs 9.2</a:t>
            </a:r>
            <a:r>
              <a:rPr lang="en-US" sz="2400" dirty="0" smtClean="0">
                <a:solidFill>
                  <a:srgbClr val="C00000"/>
                </a:solidFill>
              </a:rPr>
              <a:t> </a:t>
            </a:r>
            <a:endParaRPr lang="en-US" sz="2400" b="0" dirty="0">
              <a:solidFill>
                <a:srgbClr val="C00000"/>
              </a:solidFill>
            </a:endParaRPr>
          </a:p>
        </p:txBody>
      </p:sp>
      <p:sp>
        <p:nvSpPr>
          <p:cNvPr id="3" name="Content Placeholder 2"/>
          <p:cNvSpPr>
            <a:spLocks noGrp="1"/>
          </p:cNvSpPr>
          <p:nvPr>
            <p:ph sz="half" idx="1"/>
          </p:nvPr>
        </p:nvSpPr>
        <p:spPr>
          <a:xfrm>
            <a:off x="455813" y="1151468"/>
            <a:ext cx="8686800" cy="1698610"/>
          </a:xfrm>
        </p:spPr>
        <p:txBody>
          <a:bodyPr/>
          <a:lstStyle/>
          <a:p>
            <a:pPr marL="0" indent="0">
              <a:buNone/>
            </a:pPr>
            <a:r>
              <a:rPr lang="en-US" sz="1800" b="1" dirty="0" smtClean="0"/>
              <a:t>Customer Conversation enhancements – Continued:</a:t>
            </a:r>
            <a:endParaRPr lang="en-US" sz="1800" b="1" dirty="0"/>
          </a:p>
          <a:p>
            <a:pPr lvl="0"/>
            <a:r>
              <a:rPr lang="en-US" sz="1800" dirty="0" smtClean="0"/>
              <a:t>Provides a new summary page of all conversations for a particular item across business units.  When multiple conversations exist for an item, you can easily view a list of conversations as well as the conversation entries without opening individual conversation pages.</a:t>
            </a:r>
            <a:endParaRPr lang="en-US" sz="18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993" y="2760453"/>
            <a:ext cx="6849373" cy="3674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8227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rgbClr val="C00000"/>
                </a:solidFill>
              </a:rPr>
              <a:t>Business Processes – Deltas 9.0 vs 9.2</a:t>
            </a:r>
            <a:r>
              <a:rPr lang="en-US" sz="2400" dirty="0" smtClean="0"/>
              <a:t> </a:t>
            </a:r>
            <a:endParaRPr lang="en-US" sz="2400" b="0" dirty="0"/>
          </a:p>
        </p:txBody>
      </p:sp>
      <p:sp>
        <p:nvSpPr>
          <p:cNvPr id="3" name="Content Placeholder 2"/>
          <p:cNvSpPr>
            <a:spLocks noGrp="1"/>
          </p:cNvSpPr>
          <p:nvPr>
            <p:ph sz="half" idx="1"/>
          </p:nvPr>
        </p:nvSpPr>
        <p:spPr>
          <a:xfrm>
            <a:off x="479563" y="1151468"/>
            <a:ext cx="8686800" cy="2369880"/>
          </a:xfrm>
        </p:spPr>
        <p:txBody>
          <a:bodyPr/>
          <a:lstStyle/>
          <a:p>
            <a:pPr marL="0" indent="0">
              <a:buNone/>
            </a:pPr>
            <a:r>
              <a:rPr lang="en-US" sz="1800" b="1" dirty="0" smtClean="0"/>
              <a:t>Report enhancements</a:t>
            </a:r>
          </a:p>
          <a:p>
            <a:pPr lvl="0"/>
            <a:r>
              <a:rPr lang="en-US" sz="1800" dirty="0" smtClean="0"/>
              <a:t>In 9.2, dunning </a:t>
            </a:r>
            <a:r>
              <a:rPr lang="en-US" sz="1800" dirty="0"/>
              <a:t>reports and customer statements </a:t>
            </a:r>
            <a:r>
              <a:rPr lang="en-US" sz="1800" dirty="0" smtClean="0"/>
              <a:t>can be set up to run by </a:t>
            </a:r>
            <a:r>
              <a:rPr lang="en-US" sz="1800" dirty="0"/>
              <a:t>contract </a:t>
            </a:r>
            <a:r>
              <a:rPr lang="en-US" sz="1800" dirty="0" smtClean="0"/>
              <a:t>number.</a:t>
            </a:r>
            <a:endParaRPr lang="en-US" sz="1800" dirty="0"/>
          </a:p>
          <a:p>
            <a:r>
              <a:rPr lang="en-US" sz="1800" dirty="0"/>
              <a:t>A new system data parameter that can be used to generate aging, customer statements, and overdue charges enables users to set recurrence for processes and have them run for the current date without any user </a:t>
            </a:r>
            <a:r>
              <a:rPr lang="en-US" sz="1800" dirty="0" smtClean="0"/>
              <a:t>intervention.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581400"/>
            <a:ext cx="5400675" cy="2562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ounded Rectangle 8"/>
          <p:cNvSpPr/>
          <p:nvPr/>
        </p:nvSpPr>
        <p:spPr bwMode="auto">
          <a:xfrm>
            <a:off x="5029200" y="4800600"/>
            <a:ext cx="1371600" cy="381000"/>
          </a:xfrm>
          <a:prstGeom prst="roundRect">
            <a:avLst/>
          </a:prstGeom>
          <a:noFill/>
          <a:ln w="6350" cap="flat" cmpd="sng" algn="ctr">
            <a:solidFill>
              <a:srgbClr val="C00000"/>
            </a:solidFill>
            <a:prstDash val="solid"/>
            <a:round/>
            <a:headEnd type="none" w="med" len="med"/>
            <a:tailEnd type="none" w="med" len="med"/>
          </a:ln>
          <a:effectLst/>
          <a:scene3d>
            <a:camera prst="orthographicFront"/>
            <a:lightRig rig="threePt" dir="t"/>
          </a:scene3d>
          <a:sp3d>
            <a:bevelB/>
          </a:sp3d>
        </p:spPr>
        <p:txBody>
          <a:bodyPr vert="horz" wrap="none" lIns="91440" tIns="45720" rIns="91440" bIns="45720" numCol="1" rtlCol="0" anchor="ctr" anchorCtr="0" compatLnSpc="1">
            <a:prstTxWarp prst="textNoShape">
              <a:avLst/>
            </a:prstTxWarp>
          </a:bodyPr>
          <a:lstStyle/>
          <a:p>
            <a:pPr algn="ctr" eaLnBrk="0" hangingPunct="0"/>
            <a:endParaRPr lang="en-US" sz="1000" dirty="0" smtClean="0">
              <a:solidFill>
                <a:srgbClr val="005298"/>
              </a:solidFill>
            </a:endParaRPr>
          </a:p>
        </p:txBody>
      </p:sp>
    </p:spTree>
    <p:extLst>
      <p:ext uri="{BB962C8B-B14F-4D97-AF65-F5344CB8AC3E}">
        <p14:creationId xmlns:p14="http://schemas.microsoft.com/office/powerpoint/2010/main" val="26429049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rgbClr val="C00000"/>
                </a:solidFill>
              </a:rPr>
              <a:t>Business Processes – Deltas </a:t>
            </a:r>
            <a:r>
              <a:rPr lang="en-US" sz="2400" dirty="0" smtClean="0">
                <a:solidFill>
                  <a:srgbClr val="C00000"/>
                </a:solidFill>
              </a:rPr>
              <a:t>9.1 </a:t>
            </a:r>
            <a:r>
              <a:rPr lang="en-US" sz="2400" dirty="0">
                <a:solidFill>
                  <a:srgbClr val="C00000"/>
                </a:solidFill>
              </a:rPr>
              <a:t>vs 9.2</a:t>
            </a:r>
            <a:r>
              <a:rPr lang="en-US" sz="2400" dirty="0" smtClean="0">
                <a:solidFill>
                  <a:srgbClr val="C00000"/>
                </a:solidFill>
              </a:rPr>
              <a:t> </a:t>
            </a:r>
            <a:endParaRPr lang="en-US" sz="2400" b="0" dirty="0">
              <a:solidFill>
                <a:srgbClr val="C00000"/>
              </a:solidFill>
            </a:endParaRPr>
          </a:p>
        </p:txBody>
      </p:sp>
      <p:sp>
        <p:nvSpPr>
          <p:cNvPr id="3" name="Content Placeholder 2"/>
          <p:cNvSpPr>
            <a:spLocks noGrp="1"/>
          </p:cNvSpPr>
          <p:nvPr>
            <p:ph sz="half" idx="1"/>
          </p:nvPr>
        </p:nvSpPr>
        <p:spPr>
          <a:xfrm>
            <a:off x="467688" y="1151468"/>
            <a:ext cx="8686800" cy="1384995"/>
          </a:xfrm>
        </p:spPr>
        <p:txBody>
          <a:bodyPr/>
          <a:lstStyle/>
          <a:p>
            <a:pPr marL="0" indent="0">
              <a:buNone/>
            </a:pPr>
            <a:r>
              <a:rPr lang="en-US" sz="1800" b="1" dirty="0" smtClean="0"/>
              <a:t>Report enhancements (continued)</a:t>
            </a:r>
          </a:p>
          <a:p>
            <a:pPr lvl="0"/>
            <a:r>
              <a:rPr lang="en-US" sz="1800" dirty="0" smtClean="0"/>
              <a:t>In 9.2</a:t>
            </a:r>
            <a:r>
              <a:rPr lang="en-US" sz="1800" dirty="0"/>
              <a:t>, </a:t>
            </a:r>
            <a:r>
              <a:rPr lang="en-US" sz="1800" dirty="0" smtClean="0"/>
              <a:t>PeopleSoft offers </a:t>
            </a:r>
            <a:r>
              <a:rPr lang="en-US" sz="1800" dirty="0"/>
              <a:t>an option to print consolidated invoices on customer statement reports. </a:t>
            </a:r>
            <a:r>
              <a:rPr lang="en-US" sz="1800" dirty="0" smtClean="0"/>
              <a:t> Displays </a:t>
            </a:r>
            <a:r>
              <a:rPr lang="en-US" sz="1800" dirty="0"/>
              <a:t>individual invoices in addition to the consolidated invoice ID with rollup </a:t>
            </a:r>
            <a:r>
              <a:rPr lang="en-US" sz="1800" dirty="0" smtClean="0"/>
              <a:t>balances.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929" y="2862834"/>
            <a:ext cx="7342187"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ounded Rectangle 6"/>
          <p:cNvSpPr/>
          <p:nvPr/>
        </p:nvSpPr>
        <p:spPr bwMode="auto">
          <a:xfrm>
            <a:off x="5334000" y="4114800"/>
            <a:ext cx="1905000" cy="381000"/>
          </a:xfrm>
          <a:prstGeom prst="roundRect">
            <a:avLst/>
          </a:prstGeom>
          <a:noFill/>
          <a:ln w="6350" cap="flat" cmpd="sng" algn="ctr">
            <a:solidFill>
              <a:srgbClr val="C00000"/>
            </a:solidFill>
            <a:prstDash val="solid"/>
            <a:round/>
            <a:headEnd type="none" w="med" len="med"/>
            <a:tailEnd type="none" w="med" len="med"/>
          </a:ln>
          <a:effectLst/>
          <a:scene3d>
            <a:camera prst="orthographicFront"/>
            <a:lightRig rig="threePt" dir="t"/>
          </a:scene3d>
          <a:sp3d>
            <a:bevelB/>
          </a:sp3d>
        </p:spPr>
        <p:txBody>
          <a:bodyPr vert="horz" wrap="none" lIns="91440" tIns="45720" rIns="91440" bIns="45720" numCol="1" rtlCol="0" anchor="ctr" anchorCtr="0" compatLnSpc="1">
            <a:prstTxWarp prst="textNoShape">
              <a:avLst/>
            </a:prstTxWarp>
          </a:bodyPr>
          <a:lstStyle/>
          <a:p>
            <a:pPr algn="ctr" eaLnBrk="0" hangingPunct="0"/>
            <a:endParaRPr lang="en-US" sz="1000" dirty="0" smtClean="0">
              <a:solidFill>
                <a:srgbClr val="005298"/>
              </a:solidFill>
            </a:endParaRPr>
          </a:p>
        </p:txBody>
      </p:sp>
    </p:spTree>
    <p:extLst>
      <p:ext uri="{BB962C8B-B14F-4D97-AF65-F5344CB8AC3E}">
        <p14:creationId xmlns:p14="http://schemas.microsoft.com/office/powerpoint/2010/main" val="41745955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Shape 894"/>
          <p:cNvSpPr/>
          <p:nvPr/>
        </p:nvSpPr>
        <p:spPr>
          <a:xfrm flipV="1">
            <a:off x="-87" y="6851033"/>
            <a:ext cx="9140283" cy="6967"/>
          </a:xfrm>
          <a:prstGeom prst="line">
            <a:avLst/>
          </a:prstGeom>
          <a:ln w="25400">
            <a:solidFill>
              <a:srgbClr val="E5C435"/>
            </a:solidFill>
            <a:bevel/>
          </a:ln>
        </p:spPr>
        <p:txBody>
          <a:bodyPr lIns="32144" tIns="32144" rIns="32144" bIns="32144"/>
          <a:lstStyle/>
          <a:p>
            <a:endParaRPr dirty="0"/>
          </a:p>
        </p:txBody>
      </p:sp>
      <p:sp>
        <p:nvSpPr>
          <p:cNvPr id="9" name="Title 1"/>
          <p:cNvSpPr txBox="1">
            <a:spLocks/>
          </p:cNvSpPr>
          <p:nvPr/>
        </p:nvSpPr>
        <p:spPr bwMode="auto">
          <a:xfrm>
            <a:off x="-87" y="1242199"/>
            <a:ext cx="9144087" cy="4045789"/>
          </a:xfrm>
          <a:prstGeom prst="rect">
            <a:avLst/>
          </a:prstGeom>
          <a:blipFill>
            <a:blip r:embed="rId2"/>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marL="0" indent="0" algn="l" rtl="0" fontAlgn="base">
              <a:spcBef>
                <a:spcPct val="0"/>
              </a:spcBef>
              <a:spcAft>
                <a:spcPts val="300"/>
              </a:spcAft>
              <a:buClr>
                <a:schemeClr val="accent1"/>
              </a:buClr>
              <a:buFont typeface="Arial" charset="0"/>
              <a:buNone/>
              <a:defRPr sz="1400" kern="1200">
                <a:solidFill>
                  <a:schemeClr val="tx1"/>
                </a:solidFill>
                <a:latin typeface="Arial" pitchFamily="34" charset="0"/>
                <a:ea typeface="+mn-ea"/>
                <a:cs typeface="Arial" pitchFamily="34" charset="0"/>
              </a:defRPr>
            </a:lvl1pPr>
            <a:lvl2pPr marL="457200" indent="0" algn="ctr" rtl="0" fontAlgn="base">
              <a:spcBef>
                <a:spcPct val="0"/>
              </a:spcBef>
              <a:spcAft>
                <a:spcPts val="600"/>
              </a:spcAft>
              <a:buFont typeface="Arial" charset="0"/>
              <a:buNone/>
              <a:defRPr kern="1200">
                <a:solidFill>
                  <a:schemeClr val="tx1">
                    <a:tint val="75000"/>
                  </a:schemeClr>
                </a:solidFill>
                <a:latin typeface="Arial" pitchFamily="34" charset="0"/>
                <a:ea typeface="+mn-ea"/>
                <a:cs typeface="Arial" pitchFamily="34" charset="0"/>
              </a:defRPr>
            </a:lvl2pPr>
            <a:lvl3pPr marL="914400" indent="0" algn="ctr" rtl="0" fontAlgn="base">
              <a:spcBef>
                <a:spcPct val="0"/>
              </a:spcBef>
              <a:spcAft>
                <a:spcPts val="600"/>
              </a:spcAft>
              <a:buClr>
                <a:schemeClr val="accent1"/>
              </a:buClr>
              <a:buFont typeface="Arial" charset="0"/>
              <a:buNone/>
              <a:defRPr sz="1600" kern="1200">
                <a:solidFill>
                  <a:schemeClr val="tx1">
                    <a:tint val="75000"/>
                  </a:schemeClr>
                </a:solidFill>
                <a:latin typeface="Arial" pitchFamily="34" charset="0"/>
                <a:ea typeface="+mn-ea"/>
                <a:cs typeface="Arial" pitchFamily="34" charset="0"/>
              </a:defRPr>
            </a:lvl3pPr>
            <a:lvl4pPr marL="1371600" indent="0" algn="ctr" rtl="0" fontAlgn="base">
              <a:spcBef>
                <a:spcPct val="0"/>
              </a:spcBef>
              <a:spcAft>
                <a:spcPts val="600"/>
              </a:spcAft>
              <a:buFont typeface="Arial" charset="0"/>
              <a:buNone/>
              <a:defRPr sz="1600" kern="1200">
                <a:solidFill>
                  <a:schemeClr val="tx1">
                    <a:tint val="75000"/>
                  </a:schemeClr>
                </a:solidFill>
                <a:latin typeface="Arial" pitchFamily="34" charset="0"/>
                <a:ea typeface="+mn-ea"/>
                <a:cs typeface="Arial" pitchFamily="34" charset="0"/>
              </a:defRPr>
            </a:lvl4pPr>
            <a:lvl5pPr marL="1828800" indent="0" algn="ctr" rtl="0" fontAlgn="base">
              <a:spcBef>
                <a:spcPct val="0"/>
              </a:spcBef>
              <a:spcAft>
                <a:spcPts val="600"/>
              </a:spcAft>
              <a:buClr>
                <a:schemeClr val="accent1"/>
              </a:buClr>
              <a:buFont typeface="Arial" charset="0"/>
              <a:buNone/>
              <a:defRPr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b="1" dirty="0" smtClean="0">
              <a:solidFill>
                <a:schemeClr val="bg1"/>
              </a:solidFill>
            </a:endParaRPr>
          </a:p>
          <a:p>
            <a:pPr algn="ctr"/>
            <a:endParaRPr lang="en-US" sz="3600" b="1" dirty="0" smtClean="0">
              <a:solidFill>
                <a:schemeClr val="bg1"/>
              </a:solidFill>
            </a:endParaRPr>
          </a:p>
          <a:p>
            <a:pPr algn="ctr"/>
            <a:endParaRPr lang="en-US" sz="3600" b="1" dirty="0">
              <a:solidFill>
                <a:schemeClr val="bg1"/>
              </a:solidFill>
            </a:endParaRPr>
          </a:p>
          <a:p>
            <a:pPr algn="ctr"/>
            <a:r>
              <a:rPr lang="en-US" sz="3600" b="1" dirty="0" smtClean="0">
                <a:solidFill>
                  <a:schemeClr val="accent5">
                    <a:lumMod val="40000"/>
                    <a:lumOff val="60000"/>
                  </a:schemeClr>
                </a:solidFill>
              </a:rPr>
              <a:t>PeopleSoft 9.2 Global Enhancements</a:t>
            </a:r>
            <a:endParaRPr lang="en-US" sz="3600" b="1" dirty="0">
              <a:solidFill>
                <a:schemeClr val="accent5">
                  <a:lumMod val="40000"/>
                  <a:lumOff val="60000"/>
                </a:schemeClr>
              </a:solidFill>
            </a:endParaRPr>
          </a:p>
        </p:txBody>
      </p:sp>
    </p:spTree>
    <p:extLst>
      <p:ext uri="{BB962C8B-B14F-4D97-AF65-F5344CB8AC3E}">
        <p14:creationId xmlns:p14="http://schemas.microsoft.com/office/powerpoint/2010/main" val="195097977"/>
      </p:ext>
    </p:extLst>
  </p:cSld>
  <p:clrMapOvr>
    <a:masterClrMapping/>
  </p:clrMapOvr>
  <p:transition spd="slow"/>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rgbClr val="C00000"/>
                </a:solidFill>
              </a:rPr>
              <a:t>Business Processes – Deltas </a:t>
            </a:r>
            <a:r>
              <a:rPr lang="en-US" sz="2400" dirty="0" smtClean="0">
                <a:solidFill>
                  <a:srgbClr val="C00000"/>
                </a:solidFill>
              </a:rPr>
              <a:t>9.1 </a:t>
            </a:r>
            <a:r>
              <a:rPr lang="en-US" sz="2400" dirty="0">
                <a:solidFill>
                  <a:srgbClr val="C00000"/>
                </a:solidFill>
              </a:rPr>
              <a:t>vs 9.2</a:t>
            </a:r>
            <a:r>
              <a:rPr lang="en-US" sz="2400" dirty="0" smtClean="0">
                <a:solidFill>
                  <a:srgbClr val="C00000"/>
                </a:solidFill>
              </a:rPr>
              <a:t> </a:t>
            </a:r>
            <a:endParaRPr lang="en-US" sz="2400" b="0" dirty="0">
              <a:solidFill>
                <a:srgbClr val="C00000"/>
              </a:solidFill>
            </a:endParaRPr>
          </a:p>
        </p:txBody>
      </p:sp>
      <p:sp>
        <p:nvSpPr>
          <p:cNvPr id="3" name="Content Placeholder 2"/>
          <p:cNvSpPr>
            <a:spLocks noGrp="1"/>
          </p:cNvSpPr>
          <p:nvPr>
            <p:ph sz="half" idx="1"/>
          </p:nvPr>
        </p:nvSpPr>
        <p:spPr>
          <a:xfrm>
            <a:off x="467688" y="1151468"/>
            <a:ext cx="8686800" cy="1692771"/>
          </a:xfrm>
        </p:spPr>
        <p:txBody>
          <a:bodyPr/>
          <a:lstStyle/>
          <a:p>
            <a:pPr marL="0" indent="0">
              <a:buNone/>
            </a:pPr>
            <a:r>
              <a:rPr lang="en-US" sz="1800" b="1" dirty="0" smtClean="0"/>
              <a:t>Report enhancements (continued)</a:t>
            </a:r>
          </a:p>
          <a:p>
            <a:pPr lvl="0"/>
            <a:r>
              <a:rPr lang="en-US" sz="1800" dirty="0" smtClean="0"/>
              <a:t>In 9.2</a:t>
            </a:r>
            <a:r>
              <a:rPr lang="en-US" sz="1800" dirty="0"/>
              <a:t>, </a:t>
            </a:r>
            <a:r>
              <a:rPr lang="en-US" sz="1800" dirty="0" smtClean="0"/>
              <a:t>you can set an aging ID default at the customer level in addition to the business unit default</a:t>
            </a:r>
            <a:r>
              <a:rPr lang="en-US" sz="1800" dirty="0"/>
              <a:t>.  </a:t>
            </a:r>
            <a:r>
              <a:rPr lang="en-US" sz="1800" dirty="0" smtClean="0"/>
              <a:t>The aging </a:t>
            </a:r>
            <a:r>
              <a:rPr lang="en-US" sz="1800" dirty="0"/>
              <a:t>reports </a:t>
            </a:r>
            <a:r>
              <a:rPr lang="en-US" sz="1800" dirty="0" smtClean="0"/>
              <a:t>also offer </a:t>
            </a:r>
            <a:r>
              <a:rPr lang="en-US" sz="1800" dirty="0"/>
              <a:t>new options to exclude customers with a different Aging ID than the one entered on the run control </a:t>
            </a:r>
            <a:r>
              <a:rPr lang="en-US" sz="1800" dirty="0" smtClean="0"/>
              <a:t>page, as well as an option to print subtotals by sub-customer.</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971799"/>
            <a:ext cx="8534400" cy="1550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695826"/>
            <a:ext cx="8620125" cy="15322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bwMode="auto">
          <a:xfrm>
            <a:off x="304800" y="4695826"/>
            <a:ext cx="85344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 name="Rounded Rectangle 9"/>
          <p:cNvSpPr/>
          <p:nvPr/>
        </p:nvSpPr>
        <p:spPr bwMode="auto">
          <a:xfrm>
            <a:off x="5715000" y="5867400"/>
            <a:ext cx="1905000" cy="381000"/>
          </a:xfrm>
          <a:prstGeom prst="roundRect">
            <a:avLst/>
          </a:prstGeom>
          <a:noFill/>
          <a:ln w="6350" cap="flat" cmpd="sng" algn="ctr">
            <a:solidFill>
              <a:srgbClr val="C00000"/>
            </a:solidFill>
            <a:prstDash val="solid"/>
            <a:round/>
            <a:headEnd type="none" w="med" len="med"/>
            <a:tailEnd type="none" w="med" len="med"/>
          </a:ln>
          <a:effectLst/>
          <a:scene3d>
            <a:camera prst="orthographicFront"/>
            <a:lightRig rig="threePt" dir="t"/>
          </a:scene3d>
          <a:sp3d>
            <a:bevelB/>
          </a:sp3d>
        </p:spPr>
        <p:txBody>
          <a:bodyPr vert="horz" wrap="none" lIns="91440" tIns="45720" rIns="91440" bIns="45720" numCol="1" rtlCol="0" anchor="ctr" anchorCtr="0" compatLnSpc="1">
            <a:prstTxWarp prst="textNoShape">
              <a:avLst/>
            </a:prstTxWarp>
          </a:bodyPr>
          <a:lstStyle/>
          <a:p>
            <a:pPr algn="ctr" eaLnBrk="0" hangingPunct="0"/>
            <a:endParaRPr lang="en-US" sz="1000" dirty="0" smtClean="0">
              <a:solidFill>
                <a:srgbClr val="005298"/>
              </a:solidFill>
            </a:endParaRPr>
          </a:p>
        </p:txBody>
      </p:sp>
    </p:spTree>
    <p:extLst>
      <p:ext uri="{BB962C8B-B14F-4D97-AF65-F5344CB8AC3E}">
        <p14:creationId xmlns:p14="http://schemas.microsoft.com/office/powerpoint/2010/main" val="133404732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rgbClr val="C00000"/>
                </a:solidFill>
              </a:rPr>
              <a:t>Business Processes – Deltas </a:t>
            </a:r>
            <a:r>
              <a:rPr lang="en-US" sz="2400" dirty="0" smtClean="0">
                <a:solidFill>
                  <a:srgbClr val="C00000"/>
                </a:solidFill>
              </a:rPr>
              <a:t>9.1 </a:t>
            </a:r>
            <a:r>
              <a:rPr lang="en-US" sz="2400" dirty="0">
                <a:solidFill>
                  <a:srgbClr val="C00000"/>
                </a:solidFill>
              </a:rPr>
              <a:t>vs 9.2</a:t>
            </a:r>
            <a:r>
              <a:rPr lang="en-US" sz="2400" dirty="0" smtClean="0">
                <a:solidFill>
                  <a:srgbClr val="C00000"/>
                </a:solidFill>
              </a:rPr>
              <a:t> </a:t>
            </a:r>
            <a:endParaRPr lang="en-US" sz="2400" b="0" dirty="0">
              <a:solidFill>
                <a:srgbClr val="C00000"/>
              </a:solidFill>
            </a:endParaRPr>
          </a:p>
        </p:txBody>
      </p:sp>
      <p:sp>
        <p:nvSpPr>
          <p:cNvPr id="3" name="Content Placeholder 2"/>
          <p:cNvSpPr>
            <a:spLocks noGrp="1"/>
          </p:cNvSpPr>
          <p:nvPr>
            <p:ph sz="half" idx="1"/>
          </p:nvPr>
        </p:nvSpPr>
        <p:spPr>
          <a:xfrm>
            <a:off x="467688" y="1151468"/>
            <a:ext cx="8686800" cy="1692771"/>
          </a:xfrm>
        </p:spPr>
        <p:txBody>
          <a:bodyPr/>
          <a:lstStyle/>
          <a:p>
            <a:pPr marL="0" indent="0">
              <a:buNone/>
            </a:pPr>
            <a:r>
              <a:rPr lang="en-US" sz="1800" b="1" dirty="0" smtClean="0"/>
              <a:t>Report enhancements (continued)</a:t>
            </a:r>
          </a:p>
          <a:p>
            <a:pPr lvl="0"/>
            <a:r>
              <a:rPr lang="en-US" sz="1800" dirty="0" smtClean="0"/>
              <a:t>Aging reports have also been enhanced to show aging for all items by department, summarized by contract number and grouped by customer ID and business unit.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386" y="2544793"/>
            <a:ext cx="6380163" cy="3743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894753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Appendix</a:t>
            </a:r>
            <a:endParaRPr lang="en-US" dirty="0">
              <a:solidFill>
                <a:srgbClr val="C00000"/>
              </a:solidFill>
            </a:endParaRPr>
          </a:p>
        </p:txBody>
      </p:sp>
      <p:sp>
        <p:nvSpPr>
          <p:cNvPr id="3" name="Content Placeholder 2"/>
          <p:cNvSpPr>
            <a:spLocks noGrp="1"/>
          </p:cNvSpPr>
          <p:nvPr>
            <p:ph idx="1"/>
          </p:nvPr>
        </p:nvSpPr>
        <p:spPr/>
        <p:txBody>
          <a:bodyPr/>
          <a:lstStyle/>
          <a:p>
            <a:pPr marL="0" indent="0">
              <a:buNone/>
            </a:pPr>
            <a:r>
              <a:rPr lang="en-US" sz="1800" b="1" dirty="0"/>
              <a:t>Approval </a:t>
            </a:r>
            <a:r>
              <a:rPr lang="en-US" sz="1800" b="1" dirty="0" smtClean="0"/>
              <a:t>Framework for Write-Offs</a:t>
            </a:r>
          </a:p>
          <a:p>
            <a:r>
              <a:rPr lang="en-US" sz="1600" dirty="0" smtClean="0"/>
              <a:t>The Approval Framework in PeopleSoft Receivables 9.2 includes </a:t>
            </a:r>
            <a:r>
              <a:rPr lang="en-US" sz="1600" dirty="0"/>
              <a:t>the ability to add an ad hoc approver during the workflow cycle, and add comments and attachments to a transaction during the workflow cycle</a:t>
            </a:r>
            <a:r>
              <a:rPr lang="en-US" sz="1600" dirty="0" smtClean="0"/>
              <a:t>.</a:t>
            </a:r>
          </a:p>
          <a:p>
            <a:r>
              <a:rPr lang="en-US" sz="1600" dirty="0" smtClean="0"/>
              <a:t>Designed </a:t>
            </a:r>
            <a:r>
              <a:rPr lang="en-US" sz="1600" dirty="0"/>
              <a:t>to require approval for write-offs entered </a:t>
            </a:r>
            <a:r>
              <a:rPr lang="en-US" sz="1600" dirty="0" smtClean="0"/>
              <a:t>on the payment</a:t>
            </a:r>
            <a:r>
              <a:rPr lang="en-US" sz="1600" dirty="0"/>
              <a:t>, credit card, </a:t>
            </a:r>
            <a:r>
              <a:rPr lang="en-US" sz="1600" dirty="0" smtClean="0"/>
              <a:t>and maintenance worksheets.</a:t>
            </a:r>
          </a:p>
          <a:p>
            <a:r>
              <a:rPr lang="en-US" sz="1600" dirty="0" smtClean="0"/>
              <a:t>The </a:t>
            </a:r>
            <a:r>
              <a:rPr lang="en-US" sz="1600" dirty="0"/>
              <a:t>approval does not pick up write-off transactions from processes such as the Payment Predictor process and the Automatic Maintenance process</a:t>
            </a:r>
            <a:r>
              <a:rPr lang="en-US" sz="1600" dirty="0" smtClean="0"/>
              <a:t>.</a:t>
            </a:r>
          </a:p>
          <a:p>
            <a:r>
              <a:rPr lang="en-US" sz="1600" dirty="0" smtClean="0"/>
              <a:t>PeopleSoft </a:t>
            </a:r>
            <a:r>
              <a:rPr lang="en-US" sz="1600" dirty="0"/>
              <a:t>Approval Framework feature is a type of </a:t>
            </a:r>
            <a:r>
              <a:rPr lang="en-US" sz="1600" dirty="0" smtClean="0"/>
              <a:t>workflow involving several </a:t>
            </a:r>
            <a:r>
              <a:rPr lang="en-US" sz="1600" dirty="0"/>
              <a:t>steps and people working together</a:t>
            </a:r>
            <a:r>
              <a:rPr lang="en-US" sz="1600" dirty="0" smtClean="0"/>
              <a:t>.</a:t>
            </a:r>
          </a:p>
          <a:p>
            <a:r>
              <a:rPr lang="en-US" sz="1600" dirty="0" smtClean="0"/>
              <a:t>PeopleSoft can </a:t>
            </a:r>
            <a:r>
              <a:rPr lang="en-US" sz="1600" dirty="0"/>
              <a:t>automatically trigger notifications to inform the approver in the process of work awaiting him or her. The approval process could include one or more approval steps with different approvers. </a:t>
            </a:r>
            <a:endParaRPr lang="en-US" sz="1600" dirty="0" smtClean="0"/>
          </a:p>
          <a:p>
            <a:r>
              <a:rPr lang="en-US" sz="1600" dirty="0"/>
              <a:t>The framework is configurable and functional users can design and maintain these processes without the need for technical developers creating workflow rules.</a:t>
            </a:r>
          </a:p>
          <a:p>
            <a:r>
              <a:rPr lang="en-US" sz="1600" dirty="0"/>
              <a:t>Write-off approval requests are routed to the approvers by </a:t>
            </a:r>
            <a:r>
              <a:rPr lang="en-US" sz="1600" dirty="0" err="1"/>
              <a:t>worklist</a:t>
            </a:r>
            <a:r>
              <a:rPr lang="en-US" sz="1600" dirty="0"/>
              <a:t>, email, or push notification.</a:t>
            </a:r>
          </a:p>
          <a:p>
            <a:endParaRPr lang="en-US" sz="1800" dirty="0"/>
          </a:p>
        </p:txBody>
      </p:sp>
    </p:spTree>
    <p:extLst>
      <p:ext uri="{BB962C8B-B14F-4D97-AF65-F5344CB8AC3E}">
        <p14:creationId xmlns:p14="http://schemas.microsoft.com/office/powerpoint/2010/main" val="14172255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Appendix</a:t>
            </a:r>
            <a:endParaRPr lang="en-US" dirty="0">
              <a:solidFill>
                <a:srgbClr val="C00000"/>
              </a:solidFill>
            </a:endParaRPr>
          </a:p>
        </p:txBody>
      </p:sp>
      <p:sp>
        <p:nvSpPr>
          <p:cNvPr id="3" name="Content Placeholder 2"/>
          <p:cNvSpPr>
            <a:spLocks noGrp="1"/>
          </p:cNvSpPr>
          <p:nvPr>
            <p:ph idx="1"/>
          </p:nvPr>
        </p:nvSpPr>
        <p:spPr/>
        <p:txBody>
          <a:bodyPr/>
          <a:lstStyle/>
          <a:p>
            <a:pPr marL="0" indent="0">
              <a:buNone/>
            </a:pPr>
            <a:r>
              <a:rPr lang="en-US" sz="1800" b="1" dirty="0" smtClean="0"/>
              <a:t>Push </a:t>
            </a:r>
            <a:r>
              <a:rPr lang="en-US" sz="1800" b="1" dirty="0"/>
              <a:t>Notifications:</a:t>
            </a:r>
          </a:p>
          <a:p>
            <a:r>
              <a:rPr lang="en-US" sz="1800" dirty="0"/>
              <a:t>Push Notification is an event framework that enables PeopleSoft server run time to push data directly to PeopleSoft </a:t>
            </a:r>
            <a:r>
              <a:rPr lang="en-US" sz="1800" dirty="0" smtClean="0"/>
              <a:t>browsers</a:t>
            </a:r>
            <a:r>
              <a:rPr lang="en-US" sz="1800" dirty="0"/>
              <a:t>. </a:t>
            </a:r>
            <a:endParaRPr lang="en-US" sz="1800" dirty="0" smtClean="0"/>
          </a:p>
          <a:p>
            <a:r>
              <a:rPr lang="en-US" sz="1800" dirty="0" smtClean="0"/>
              <a:t>The </a:t>
            </a:r>
            <a:r>
              <a:rPr lang="en-US" sz="1800" dirty="0"/>
              <a:t>feature allows defining individual events or group-related events as collections and provides an API to dispatch events to browser clients.</a:t>
            </a:r>
          </a:p>
          <a:p>
            <a:r>
              <a:rPr lang="en-US" sz="1800" dirty="0"/>
              <a:t>Notification Window uses the push mechanism provided by Push Notification and collates various notifications generated by the system to the window.</a:t>
            </a:r>
          </a:p>
          <a:p>
            <a:r>
              <a:rPr lang="en-US" sz="1800" dirty="0"/>
              <a:t>It categorizes notifications into actions and alerts and allows actions to be performed on the notification items.</a:t>
            </a:r>
          </a:p>
          <a:p>
            <a:r>
              <a:rPr lang="en-US" sz="1800" dirty="0"/>
              <a:t>Approval Workflow Engine (AWE) </a:t>
            </a:r>
            <a:r>
              <a:rPr lang="en-US" sz="1800" dirty="0" smtClean="0"/>
              <a:t>is one of the functional areas that </a:t>
            </a:r>
            <a:r>
              <a:rPr lang="en-US" sz="1800" dirty="0"/>
              <a:t>will have their notifications published to the Notification Window.</a:t>
            </a:r>
          </a:p>
        </p:txBody>
      </p:sp>
    </p:spTree>
    <p:extLst>
      <p:ext uri="{BB962C8B-B14F-4D97-AF65-F5344CB8AC3E}">
        <p14:creationId xmlns:p14="http://schemas.microsoft.com/office/powerpoint/2010/main" val="38305688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654"/>
            <a:ext cx="8229600" cy="769938"/>
          </a:xfrm>
        </p:spPr>
        <p:txBody>
          <a:bodyPr/>
          <a:lstStyle/>
          <a:p>
            <a:r>
              <a:rPr lang="en-US" dirty="0">
                <a:solidFill>
                  <a:srgbClr val="C00000"/>
                </a:solidFill>
              </a:rPr>
              <a:t>Customizations</a:t>
            </a:r>
          </a:p>
        </p:txBody>
      </p:sp>
      <p:graphicFrame>
        <p:nvGraphicFramePr>
          <p:cNvPr id="3" name="Table 2"/>
          <p:cNvGraphicFramePr>
            <a:graphicFrameLocks noGrp="1"/>
          </p:cNvGraphicFramePr>
          <p:nvPr>
            <p:extLst>
              <p:ext uri="{D42A27DB-BD31-4B8C-83A1-F6EECF244321}">
                <p14:modId xmlns:p14="http://schemas.microsoft.com/office/powerpoint/2010/main" val="1452533431"/>
              </p:ext>
            </p:extLst>
          </p:nvPr>
        </p:nvGraphicFramePr>
        <p:xfrm>
          <a:off x="256067" y="909405"/>
          <a:ext cx="8456612" cy="4910556"/>
        </p:xfrm>
        <a:graphic>
          <a:graphicData uri="http://schemas.openxmlformats.org/drawingml/2006/table">
            <a:tbl>
              <a:tblPr firstRow="1" bandRow="1">
                <a:tableStyleId>{8EC20E35-A176-4012-BC5E-935CFFF8708E}</a:tableStyleId>
              </a:tblPr>
              <a:tblGrid>
                <a:gridCol w="2995049"/>
                <a:gridCol w="3904842"/>
                <a:gridCol w="1556721"/>
              </a:tblGrid>
              <a:tr h="370840">
                <a:tc>
                  <a:txBody>
                    <a:bodyPr/>
                    <a:lstStyle/>
                    <a:p>
                      <a:pPr algn="l" fontAlgn="b"/>
                      <a:r>
                        <a:rPr lang="en-US" sz="1400" b="0" i="0" u="none" strike="noStrike" dirty="0" smtClean="0">
                          <a:solidFill>
                            <a:schemeClr val="bg1"/>
                          </a:solidFill>
                          <a:effectLst/>
                          <a:latin typeface="Calibri"/>
                        </a:rPr>
                        <a:t>Customizations</a:t>
                      </a:r>
                      <a:endParaRPr lang="en-US" sz="1400" b="0" i="0" u="none" strike="noStrike" dirty="0">
                        <a:solidFill>
                          <a:schemeClr val="bg1"/>
                        </a:solidFill>
                        <a:effectLst/>
                        <a:latin typeface="Calibri"/>
                      </a:endParaRPr>
                    </a:p>
                  </a:txBody>
                  <a:tcPr marR="0" marT="0" marB="0" anchor="b"/>
                </a:tc>
                <a:tc>
                  <a:txBody>
                    <a:bodyPr/>
                    <a:lstStyle/>
                    <a:p>
                      <a:pPr algn="l" fontAlgn="b"/>
                      <a:r>
                        <a:rPr lang="en-US" sz="1400" b="0" i="0" u="none" strike="noStrike" dirty="0" smtClean="0">
                          <a:solidFill>
                            <a:schemeClr val="bg1"/>
                          </a:solidFill>
                          <a:effectLst/>
                          <a:latin typeface="Calibri"/>
                        </a:rPr>
                        <a:t>Description</a:t>
                      </a:r>
                      <a:endParaRPr lang="en-US" sz="1400" b="0" i="0" u="none" strike="noStrike" dirty="0">
                        <a:solidFill>
                          <a:schemeClr val="bg1"/>
                        </a:solidFill>
                        <a:effectLst/>
                        <a:latin typeface="Calibri"/>
                      </a:endParaRPr>
                    </a:p>
                  </a:txBody>
                  <a:tcPr marR="0" marT="0" marB="0" anchor="ctr"/>
                </a:tc>
                <a:tc>
                  <a:txBody>
                    <a:bodyPr/>
                    <a:lstStyle/>
                    <a:p>
                      <a:pPr algn="ctr" fontAlgn="b"/>
                      <a:r>
                        <a:rPr lang="en-US" sz="1400" b="0" i="0" u="none" strike="noStrike" dirty="0" smtClean="0">
                          <a:solidFill>
                            <a:schemeClr val="bg1"/>
                          </a:solidFill>
                          <a:effectLst/>
                          <a:latin typeface="Calibri"/>
                        </a:rPr>
                        <a:t>Carry forward</a:t>
                      </a:r>
                      <a:endParaRPr lang="en-US" sz="1400" b="0" i="0" u="none" strike="noStrike" dirty="0">
                        <a:solidFill>
                          <a:schemeClr val="bg1"/>
                        </a:solidFill>
                        <a:effectLst/>
                        <a:latin typeface="Calibri"/>
                      </a:endParaRPr>
                    </a:p>
                  </a:txBody>
                  <a:tcPr marL="0" marR="0" marT="0" marB="0" anchor="ctr"/>
                </a:tc>
              </a:tr>
              <a:tr h="703837">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smtClean="0">
                          <a:solidFill>
                            <a:schemeClr val="tx1"/>
                          </a:solidFill>
                          <a:effectLst/>
                          <a:latin typeface="Calibri"/>
                        </a:rPr>
                        <a:t>Auto Maintenance</a:t>
                      </a:r>
                    </a:p>
                  </a:txBody>
                  <a:tcPr marR="0" marT="0" marB="0" anchor="ctr"/>
                </a:tc>
                <a:tc>
                  <a:txBody>
                    <a:bodyPr/>
                    <a:lstStyle/>
                    <a:p>
                      <a:pPr algn="l" fontAlgn="b"/>
                      <a:r>
                        <a:rPr lang="en-US" sz="1000" b="0" i="0" u="none" strike="noStrike" dirty="0" smtClean="0">
                          <a:solidFill>
                            <a:srgbClr val="000000"/>
                          </a:solidFill>
                          <a:effectLst/>
                          <a:latin typeface="Calibri"/>
                        </a:rPr>
                        <a:t>Update made to delivered AR_AUTOMNT process which</a:t>
                      </a:r>
                      <a:r>
                        <a:rPr lang="en-US" sz="1000" b="0" i="0" u="none" strike="noStrike" baseline="0" dirty="0" smtClean="0">
                          <a:solidFill>
                            <a:srgbClr val="000000"/>
                          </a:solidFill>
                          <a:effectLst/>
                          <a:latin typeface="Calibri"/>
                        </a:rPr>
                        <a:t> only matches on one field (Inv. ID)</a:t>
                      </a:r>
                      <a:r>
                        <a:rPr lang="en-US" sz="1000" b="0" i="0" u="none" strike="noStrike" dirty="0" smtClean="0">
                          <a:solidFill>
                            <a:srgbClr val="000000"/>
                          </a:solidFill>
                          <a:effectLst/>
                          <a:latin typeface="Calibri"/>
                        </a:rPr>
                        <a:t> to include Invoice ID, Customer ID and Open Balance fields in order to match debits and credits on all 3 fields.</a:t>
                      </a:r>
                      <a:r>
                        <a:rPr lang="en-US" sz="1000" b="0" i="0" u="none" strike="noStrike" baseline="0" dirty="0" smtClean="0">
                          <a:solidFill>
                            <a:srgbClr val="000000"/>
                          </a:solidFill>
                          <a:effectLst/>
                          <a:latin typeface="Calibri"/>
                        </a:rPr>
                        <a:t> </a:t>
                      </a:r>
                    </a:p>
                    <a:p>
                      <a:pPr algn="l" fontAlgn="b"/>
                      <a:r>
                        <a:rPr lang="en-US" sz="1000" b="0" i="0" u="none" strike="noStrike" baseline="0" dirty="0" smtClean="0">
                          <a:solidFill>
                            <a:srgbClr val="000000"/>
                          </a:solidFill>
                          <a:effectLst/>
                          <a:latin typeface="Calibri"/>
                        </a:rPr>
                        <a:t>(Note:  This functionality is not currently used.)</a:t>
                      </a:r>
                      <a:endParaRPr lang="en-US" sz="1000" b="0" i="0" u="none" strike="noStrike" dirty="0">
                        <a:solidFill>
                          <a:srgbClr val="000000"/>
                        </a:solidFill>
                        <a:effectLst/>
                        <a:latin typeface="Calibri"/>
                      </a:endParaRPr>
                    </a:p>
                  </a:txBody>
                  <a:tcPr marR="0" marT="182880" marB="182880" anchor="ctr"/>
                </a:tc>
                <a:tc>
                  <a:txBody>
                    <a:bodyPr/>
                    <a:lstStyle/>
                    <a:p>
                      <a:pPr algn="ctr" fontAlgn="b"/>
                      <a:r>
                        <a:rPr lang="en-US" sz="1000" b="0" i="0" u="none" strike="noStrike" dirty="0" smtClean="0">
                          <a:solidFill>
                            <a:srgbClr val="000000"/>
                          </a:solidFill>
                          <a:effectLst/>
                          <a:latin typeface="Calibri"/>
                        </a:rPr>
                        <a:t>Retrofit/Eliminate?</a:t>
                      </a:r>
                      <a:endParaRPr lang="en-US" sz="1000" b="0" i="0" u="none" strike="noStrike" dirty="0">
                        <a:solidFill>
                          <a:srgbClr val="000000"/>
                        </a:solidFill>
                        <a:effectLst/>
                        <a:latin typeface="Calibri"/>
                      </a:endParaRPr>
                    </a:p>
                  </a:txBody>
                  <a:tcPr marL="0" marR="0" marT="0" marB="0" anchor="ctr"/>
                </a:tc>
              </a:tr>
              <a:tr h="1979396">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smtClean="0">
                          <a:solidFill>
                            <a:schemeClr val="tx1"/>
                          </a:solidFill>
                          <a:effectLst/>
                          <a:latin typeface="Calibri"/>
                        </a:rPr>
                        <a:t>Collection Status</a:t>
                      </a:r>
                    </a:p>
                  </a:txBody>
                  <a:tcPr marR="0" marT="0" marB="0" anchor="ctr"/>
                </a:tc>
                <a:tc>
                  <a:txBody>
                    <a:bodyPr/>
                    <a:lstStyle/>
                    <a:p>
                      <a:pPr marL="171450" lvl="0" indent="-171450">
                        <a:buFont typeface="Arial" panose="020B0604020202020204" pitchFamily="34" charset="0"/>
                        <a:buChar char="•"/>
                      </a:pPr>
                      <a:r>
                        <a:rPr lang="en-US" sz="1000" b="0" kern="1200" dirty="0" smtClean="0">
                          <a:solidFill>
                            <a:schemeClr val="tx1">
                              <a:lumMod val="50000"/>
                            </a:schemeClr>
                          </a:solidFill>
                          <a:effectLst/>
                          <a:latin typeface="Calibri" panose="020F0502020204030204" pitchFamily="34" charset="0"/>
                          <a:ea typeface="+mn-ea"/>
                          <a:cs typeface="Calibri" panose="020F0502020204030204" pitchFamily="34" charset="0"/>
                        </a:rPr>
                        <a:t>Custom program created that pulls all the open conversations to identify if the invoices associated with the conversations/customers are fully paid and changes the status of the conversation to ‘Closed’</a:t>
                      </a:r>
                    </a:p>
                    <a:p>
                      <a:pPr marL="171450" lvl="0" indent="-171450">
                        <a:buFont typeface="Arial" panose="020B0604020202020204" pitchFamily="34" charset="0"/>
                        <a:buChar char="•"/>
                      </a:pPr>
                      <a:r>
                        <a:rPr lang="en-US" sz="1000" b="0" kern="1200" dirty="0" smtClean="0">
                          <a:solidFill>
                            <a:schemeClr val="tx1">
                              <a:lumMod val="50000"/>
                            </a:schemeClr>
                          </a:solidFill>
                          <a:effectLst/>
                          <a:latin typeface="Calibri" panose="020F0502020204030204" pitchFamily="34" charset="0"/>
                          <a:ea typeface="+mn-ea"/>
                          <a:cs typeface="Calibri" panose="020F0502020204030204" pitchFamily="34" charset="0"/>
                        </a:rPr>
                        <a:t>This process also updates the collection status of a customer by identifying the keywords associated with the open conversations. This collection status will be used by the collectors to review the current status of an account.</a:t>
                      </a:r>
                    </a:p>
                    <a:p>
                      <a:pPr lvl="0"/>
                      <a:r>
                        <a:rPr lang="en-US" sz="1000" b="0" kern="1200" dirty="0" smtClean="0">
                          <a:solidFill>
                            <a:schemeClr val="tx1">
                              <a:lumMod val="50000"/>
                            </a:schemeClr>
                          </a:solidFill>
                          <a:effectLst/>
                          <a:latin typeface="Calibri" panose="020F0502020204030204" pitchFamily="34" charset="0"/>
                          <a:ea typeface="+mn-ea"/>
                          <a:cs typeface="Calibri" panose="020F0502020204030204" pitchFamily="34" charset="0"/>
                        </a:rPr>
                        <a:t>(Note:  Business is currently not using the Conversations and Collections functionality in PS AR.)</a:t>
                      </a:r>
                    </a:p>
                    <a:p>
                      <a:pPr algn="l" fontAlgn="b"/>
                      <a:endParaRPr lang="en-US" sz="1000" b="0" i="0" u="none" strike="noStrike" dirty="0">
                        <a:solidFill>
                          <a:schemeClr val="tx1"/>
                        </a:solidFill>
                        <a:effectLst/>
                        <a:latin typeface="Calibri"/>
                      </a:endParaRPr>
                    </a:p>
                  </a:txBody>
                  <a:tcPr marR="0" marT="182880" marB="182880" anchor="ctr"/>
                </a:tc>
                <a:tc>
                  <a:txBody>
                    <a:bodyPr/>
                    <a:lstStyle/>
                    <a:p>
                      <a:pPr algn="ctr" fontAlgn="b"/>
                      <a:r>
                        <a:rPr lang="en-US" sz="1000" b="0" i="0" u="none" strike="noStrike" dirty="0" smtClean="0">
                          <a:solidFill>
                            <a:schemeClr val="tx1">
                              <a:lumMod val="50000"/>
                            </a:schemeClr>
                          </a:solidFill>
                          <a:effectLst/>
                          <a:latin typeface="Calibri"/>
                        </a:rPr>
                        <a:t>Eliminate</a:t>
                      </a:r>
                      <a:endParaRPr lang="en-US" sz="1000" b="0" i="0" u="none" strike="noStrike" dirty="0">
                        <a:solidFill>
                          <a:schemeClr val="tx1">
                            <a:lumMod val="50000"/>
                          </a:schemeClr>
                        </a:solidFill>
                        <a:effectLst/>
                        <a:latin typeface="Calibri"/>
                      </a:endParaRPr>
                    </a:p>
                  </a:txBody>
                  <a:tcPr marL="0" marR="0" marT="0" marB="0" anchor="ctr"/>
                </a:tc>
              </a:tr>
              <a:tr h="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smtClean="0">
                          <a:solidFill>
                            <a:schemeClr val="tx1"/>
                          </a:solidFill>
                          <a:effectLst/>
                          <a:latin typeface="Calibri"/>
                        </a:rPr>
                        <a:t>Condition</a:t>
                      </a:r>
                      <a:r>
                        <a:rPr lang="en-US" sz="1000" b="1" i="0" u="none" strike="noStrike" baseline="0" dirty="0" smtClean="0">
                          <a:solidFill>
                            <a:schemeClr val="tx1"/>
                          </a:solidFill>
                          <a:effectLst/>
                          <a:latin typeface="Calibri"/>
                        </a:rPr>
                        <a:t> Monitor</a:t>
                      </a:r>
                      <a:endParaRPr lang="en-US" sz="1000" b="1" i="0" u="none" strike="noStrike" dirty="0" smtClean="0">
                        <a:solidFill>
                          <a:schemeClr val="tx1"/>
                        </a:solidFill>
                        <a:effectLst/>
                        <a:latin typeface="Calibri"/>
                      </a:endParaRPr>
                    </a:p>
                  </a:txBody>
                  <a:tcPr marR="0" marT="0" marB="0" anchor="ctr"/>
                </a:tc>
                <a:tc>
                  <a:txBody>
                    <a:bodyPr/>
                    <a:lstStyle/>
                    <a:p>
                      <a:pPr algn="l" fontAlgn="b"/>
                      <a:r>
                        <a:rPr lang="en-US" sz="1000" b="0" i="0" u="none" strike="noStrike" dirty="0" smtClean="0">
                          <a:solidFill>
                            <a:srgbClr val="000000"/>
                          </a:solidFill>
                          <a:effectLst/>
                          <a:latin typeface="Calibri"/>
                        </a:rPr>
                        <a:t>Modified program to generate actions (dunning letters, communications,</a:t>
                      </a:r>
                      <a:r>
                        <a:rPr lang="en-US" sz="1000" b="0" i="0" u="none" strike="noStrike" baseline="0" dirty="0" smtClean="0">
                          <a:solidFill>
                            <a:srgbClr val="000000"/>
                          </a:solidFill>
                          <a:effectLst/>
                          <a:latin typeface="Calibri"/>
                        </a:rPr>
                        <a:t> etc.)</a:t>
                      </a:r>
                      <a:r>
                        <a:rPr lang="en-US" sz="1000" b="0" i="0" u="none" strike="noStrike" dirty="0" smtClean="0">
                          <a:solidFill>
                            <a:srgbClr val="000000"/>
                          </a:solidFill>
                          <a:effectLst/>
                          <a:latin typeface="Calibri"/>
                        </a:rPr>
                        <a:t> based on the prior action completion date and the specified number of days passed after the prior action completion</a:t>
                      </a:r>
                      <a:r>
                        <a:rPr lang="en-US" sz="1000" b="0" i="0" u="none" strike="noStrike" baseline="0" dirty="0" smtClean="0">
                          <a:solidFill>
                            <a:srgbClr val="000000"/>
                          </a:solidFill>
                          <a:effectLst/>
                          <a:latin typeface="Calibri"/>
                        </a:rPr>
                        <a:t> date irrespective of the dollar amount O/S.</a:t>
                      </a:r>
                    </a:p>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baseline="0" dirty="0" smtClean="0">
                          <a:solidFill>
                            <a:srgbClr val="000000"/>
                          </a:solidFill>
                          <a:effectLst/>
                          <a:latin typeface="Calibri"/>
                        </a:rPr>
                        <a:t>Collection strategy is classified on the 3 customer groups: Key, Strategic and Core. </a:t>
                      </a:r>
                    </a:p>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baseline="0" dirty="0" smtClean="0">
                          <a:solidFill>
                            <a:srgbClr val="000000"/>
                          </a:solidFill>
                          <a:effectLst/>
                          <a:latin typeface="Calibri"/>
                        </a:rPr>
                        <a:t>(Note:  Business is currently not using the Condition Monitor/Collections functionality in PS AR.)</a:t>
                      </a:r>
                      <a:endParaRPr lang="en-US" sz="1000" b="0" i="0" u="none" strike="noStrike" dirty="0" smtClean="0">
                        <a:solidFill>
                          <a:srgbClr val="000000"/>
                        </a:solidFill>
                        <a:effectLst/>
                        <a:latin typeface="Calibri"/>
                      </a:endParaRPr>
                    </a:p>
                  </a:txBody>
                  <a:tcPr marR="0" marT="182880" marB="182880" anchor="ctr"/>
                </a:tc>
                <a:tc>
                  <a:txBody>
                    <a:bodyPr/>
                    <a:lstStyle/>
                    <a:p>
                      <a:pPr algn="ctr" fontAlgn="b"/>
                      <a:r>
                        <a:rPr lang="en-US" sz="1000" b="0" i="0" u="none" strike="noStrike" dirty="0" smtClean="0">
                          <a:solidFill>
                            <a:srgbClr val="000000"/>
                          </a:solidFill>
                          <a:effectLst/>
                          <a:latin typeface="Calibri"/>
                        </a:rPr>
                        <a:t>Eliminate</a:t>
                      </a:r>
                      <a:endParaRPr lang="en-US" sz="1000" b="0" i="0" u="none" strike="noStrike" dirty="0">
                        <a:solidFill>
                          <a:srgbClr val="000000"/>
                        </a:solidFill>
                        <a:effectLst/>
                        <a:latin typeface="Calibri"/>
                      </a:endParaRPr>
                    </a:p>
                  </a:txBody>
                  <a:tcPr marL="0" marR="0" marT="0" marB="0" anchor="ctr"/>
                </a:tc>
              </a:tr>
            </a:tbl>
          </a:graphicData>
        </a:graphic>
      </p:graphicFrame>
    </p:spTree>
    <p:extLst>
      <p:ext uri="{BB962C8B-B14F-4D97-AF65-F5344CB8AC3E}">
        <p14:creationId xmlns:p14="http://schemas.microsoft.com/office/powerpoint/2010/main" val="136860346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010"/>
            <a:ext cx="8229600" cy="399745"/>
          </a:xfrm>
        </p:spPr>
        <p:txBody>
          <a:bodyPr/>
          <a:lstStyle/>
          <a:p>
            <a:r>
              <a:rPr lang="en-US" dirty="0">
                <a:solidFill>
                  <a:srgbClr val="C00000"/>
                </a:solidFill>
              </a:rPr>
              <a:t>Customizations</a:t>
            </a:r>
          </a:p>
        </p:txBody>
      </p:sp>
      <p:graphicFrame>
        <p:nvGraphicFramePr>
          <p:cNvPr id="3" name="Table 2"/>
          <p:cNvGraphicFramePr>
            <a:graphicFrameLocks noGrp="1"/>
          </p:cNvGraphicFramePr>
          <p:nvPr>
            <p:extLst>
              <p:ext uri="{D42A27DB-BD31-4B8C-83A1-F6EECF244321}">
                <p14:modId xmlns:p14="http://schemas.microsoft.com/office/powerpoint/2010/main" val="1010694311"/>
              </p:ext>
            </p:extLst>
          </p:nvPr>
        </p:nvGraphicFramePr>
        <p:xfrm>
          <a:off x="483078" y="691301"/>
          <a:ext cx="8272729" cy="5730240"/>
        </p:xfrm>
        <a:graphic>
          <a:graphicData uri="http://schemas.openxmlformats.org/drawingml/2006/table">
            <a:tbl>
              <a:tblPr firstRow="1" bandRow="1">
                <a:tableStyleId>{8EC20E35-A176-4012-BC5E-935CFFF8708E}</a:tableStyleId>
              </a:tblPr>
              <a:tblGrid>
                <a:gridCol w="2929924"/>
                <a:gridCol w="3819934"/>
                <a:gridCol w="1522871"/>
              </a:tblGrid>
              <a:tr h="207623">
                <a:tc>
                  <a:txBody>
                    <a:bodyPr/>
                    <a:lstStyle/>
                    <a:p>
                      <a:pPr algn="l" fontAlgn="b"/>
                      <a:r>
                        <a:rPr lang="en-US" sz="1400" b="0" i="0" u="none" strike="noStrike" dirty="0" smtClean="0">
                          <a:solidFill>
                            <a:schemeClr val="bg1"/>
                          </a:solidFill>
                          <a:effectLst/>
                          <a:latin typeface="Calibri"/>
                        </a:rPr>
                        <a:t>Customizations</a:t>
                      </a:r>
                      <a:endParaRPr lang="en-US" sz="1400" b="0" i="0" u="none" strike="noStrike" dirty="0">
                        <a:solidFill>
                          <a:schemeClr val="bg1"/>
                        </a:solidFill>
                        <a:effectLst/>
                        <a:latin typeface="Calibri"/>
                      </a:endParaRPr>
                    </a:p>
                  </a:txBody>
                  <a:tcPr marR="0" marT="0" marB="0" anchor="b"/>
                </a:tc>
                <a:tc>
                  <a:txBody>
                    <a:bodyPr/>
                    <a:lstStyle/>
                    <a:p>
                      <a:pPr algn="l" fontAlgn="b"/>
                      <a:r>
                        <a:rPr lang="en-US" sz="1400" b="0" i="0" u="none" strike="noStrike" dirty="0" smtClean="0">
                          <a:solidFill>
                            <a:schemeClr val="bg1"/>
                          </a:solidFill>
                          <a:effectLst/>
                          <a:latin typeface="Calibri"/>
                        </a:rPr>
                        <a:t>Description</a:t>
                      </a:r>
                      <a:endParaRPr lang="en-US" sz="1400" b="0" i="0" u="none" strike="noStrike" dirty="0">
                        <a:solidFill>
                          <a:schemeClr val="bg1"/>
                        </a:solidFill>
                        <a:effectLst/>
                        <a:latin typeface="Calibri"/>
                      </a:endParaRPr>
                    </a:p>
                  </a:txBody>
                  <a:tcPr marR="0" marT="0" marB="0" anchor="ctr"/>
                </a:tc>
                <a:tc>
                  <a:txBody>
                    <a:bodyPr/>
                    <a:lstStyle/>
                    <a:p>
                      <a:pPr algn="ctr" fontAlgn="b"/>
                      <a:r>
                        <a:rPr lang="en-US" sz="1400" b="0" i="0" u="none" strike="noStrike" dirty="0" smtClean="0">
                          <a:solidFill>
                            <a:schemeClr val="bg1"/>
                          </a:solidFill>
                          <a:effectLst/>
                          <a:latin typeface="Calibri"/>
                        </a:rPr>
                        <a:t>Carry forward</a:t>
                      </a:r>
                      <a:endParaRPr lang="en-US" sz="1400" b="0" i="0" u="none" strike="noStrike" dirty="0">
                        <a:solidFill>
                          <a:schemeClr val="bg1"/>
                        </a:solidFill>
                        <a:effectLst/>
                        <a:latin typeface="Calibri"/>
                      </a:endParaRPr>
                    </a:p>
                  </a:txBody>
                  <a:tcPr marL="0" marR="0" marT="0" marB="0" anchor="ctr"/>
                </a:tc>
              </a:tr>
              <a:tr h="1245736">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smtClean="0">
                          <a:solidFill>
                            <a:schemeClr val="tx1"/>
                          </a:solidFill>
                          <a:effectLst/>
                          <a:latin typeface="Calibri"/>
                        </a:rPr>
                        <a:t>Conversations</a:t>
                      </a:r>
                    </a:p>
                  </a:txBody>
                  <a:tcPr marR="0" marT="0" marB="0" anchor="ctr"/>
                </a:tc>
                <a:tc>
                  <a:txBody>
                    <a:bodyPr/>
                    <a:lstStyle/>
                    <a:p>
                      <a:pPr marL="171450" indent="-171450" algn="l" fontAlgn="b">
                        <a:buFont typeface="Arial" panose="020B0604020202020204" pitchFamily="34" charset="0"/>
                        <a:buChar char="•"/>
                      </a:pPr>
                      <a:r>
                        <a:rPr lang="en-US" sz="1000" b="0" i="0" u="none" strike="noStrike" dirty="0" smtClean="0">
                          <a:solidFill>
                            <a:srgbClr val="000000"/>
                          </a:solidFill>
                          <a:effectLst/>
                          <a:latin typeface="Calibri"/>
                        </a:rPr>
                        <a:t>View/Update Conversation search page enhanced to display the</a:t>
                      </a:r>
                      <a:r>
                        <a:rPr lang="en-US" sz="1000" b="0" i="0" u="none" strike="noStrike" baseline="0" dirty="0" smtClean="0">
                          <a:solidFill>
                            <a:srgbClr val="000000"/>
                          </a:solidFill>
                          <a:effectLst/>
                          <a:latin typeface="Calibri"/>
                        </a:rPr>
                        <a:t> Comments field in the search results grid.</a:t>
                      </a:r>
                    </a:p>
                    <a:p>
                      <a:pPr marL="171450" indent="-171450" algn="l" fontAlgn="b">
                        <a:buFont typeface="Arial" panose="020B0604020202020204" pitchFamily="34" charset="0"/>
                        <a:buChar char="•"/>
                      </a:pPr>
                      <a:r>
                        <a:rPr lang="en-US" sz="1000" b="0" i="0" u="none" strike="noStrike" baseline="0" dirty="0" smtClean="0">
                          <a:solidFill>
                            <a:srgbClr val="000000"/>
                          </a:solidFill>
                          <a:effectLst/>
                          <a:latin typeface="Calibri"/>
                        </a:rPr>
                        <a:t>Item, Item Balance, Currency and Conversation Qualifier fields were added to the Conversations/Search by Keyword component.</a:t>
                      </a:r>
                    </a:p>
                    <a:p>
                      <a:pPr marL="171450" indent="-171450" algn="l" fontAlgn="b">
                        <a:buFont typeface="Arial" panose="020B0604020202020204" pitchFamily="34" charset="0"/>
                        <a:buChar char="•"/>
                      </a:pPr>
                      <a:r>
                        <a:rPr lang="en-US" sz="1000" b="0" i="0" u="none" strike="noStrike" baseline="0" dirty="0" smtClean="0">
                          <a:solidFill>
                            <a:srgbClr val="000000"/>
                          </a:solidFill>
                          <a:effectLst/>
                          <a:latin typeface="Calibri"/>
                        </a:rPr>
                        <a:t>Review Date added to the Conversations/Follow-Up Action Needed search page.</a:t>
                      </a:r>
                    </a:p>
                  </a:txBody>
                  <a:tcPr marR="0" marT="182880" marB="182880" anchor="ctr"/>
                </a:tc>
                <a:tc>
                  <a:txBody>
                    <a:bodyPr/>
                    <a:lstStyle/>
                    <a:p>
                      <a:pPr algn="ctr" fontAlgn="b"/>
                      <a:r>
                        <a:rPr lang="en-US" sz="1000" b="0" i="0" u="none" strike="noStrike" dirty="0" smtClean="0">
                          <a:solidFill>
                            <a:srgbClr val="000000"/>
                          </a:solidFill>
                          <a:effectLst/>
                          <a:latin typeface="Calibri"/>
                        </a:rPr>
                        <a:t>Eliminate</a:t>
                      </a:r>
                      <a:endParaRPr lang="en-US" sz="1000" b="0" i="0" u="none" strike="noStrike" dirty="0">
                        <a:solidFill>
                          <a:srgbClr val="000000"/>
                        </a:solidFill>
                        <a:effectLst/>
                        <a:latin typeface="Calibri"/>
                      </a:endParaRPr>
                    </a:p>
                  </a:txBody>
                  <a:tcPr marL="0" marR="0" marT="0" marB="0" anchor="ctr"/>
                </a:tc>
              </a:tr>
              <a:tr h="2283849">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smtClean="0">
                          <a:solidFill>
                            <a:schemeClr val="tx1"/>
                          </a:solidFill>
                          <a:effectLst/>
                          <a:latin typeface="Calibri"/>
                        </a:rPr>
                        <a:t>Correspondence - Statements</a:t>
                      </a:r>
                    </a:p>
                    <a:p>
                      <a:pPr marL="0" marR="0" indent="0" algn="l" defTabSz="914400" rtl="0" eaLnBrk="1" fontAlgn="b" latinLnBrk="0" hangingPunct="1">
                        <a:lnSpc>
                          <a:spcPct val="100000"/>
                        </a:lnSpc>
                        <a:spcBef>
                          <a:spcPts val="0"/>
                        </a:spcBef>
                        <a:spcAft>
                          <a:spcPts val="0"/>
                        </a:spcAft>
                        <a:buClrTx/>
                        <a:buSzTx/>
                        <a:buFontTx/>
                        <a:buNone/>
                        <a:tabLst/>
                        <a:defRPr/>
                      </a:pPr>
                      <a:endParaRPr lang="en-US" sz="1000" b="0" i="0" u="none" strike="noStrike" dirty="0" smtClean="0">
                        <a:solidFill>
                          <a:schemeClr val="tx1"/>
                        </a:solidFill>
                        <a:effectLst/>
                        <a:latin typeface="Calibri"/>
                      </a:endParaRPr>
                    </a:p>
                  </a:txBody>
                  <a:tcPr marR="0" marT="0" marB="0" anchor="ctr"/>
                </a:tc>
                <a:tc>
                  <a:txBody>
                    <a:bodyPr/>
                    <a:lstStyle/>
                    <a:p>
                      <a:pPr algn="l" fontAlgn="b"/>
                      <a:r>
                        <a:rPr lang="en-US" sz="1000" b="0" i="0" u="none" strike="noStrike" dirty="0" smtClean="0">
                          <a:solidFill>
                            <a:srgbClr val="000000"/>
                          </a:solidFill>
                          <a:effectLst/>
                          <a:latin typeface="Calibri"/>
                        </a:rPr>
                        <a:t>Modified customer statement</a:t>
                      </a:r>
                      <a:r>
                        <a:rPr lang="en-US" sz="1000" b="0" i="0" u="none" strike="noStrike" baseline="0" dirty="0" smtClean="0">
                          <a:solidFill>
                            <a:srgbClr val="000000"/>
                          </a:solidFill>
                          <a:effectLst/>
                          <a:latin typeface="Calibri"/>
                        </a:rPr>
                        <a:t> process as follows:</a:t>
                      </a:r>
                    </a:p>
                    <a:p>
                      <a:pPr marL="171450" indent="-171450" algn="l" fontAlgn="b">
                        <a:buFont typeface="Arial" panose="020B0604020202020204" pitchFamily="34" charset="0"/>
                        <a:buChar char="•"/>
                      </a:pPr>
                      <a:r>
                        <a:rPr lang="en-US" sz="1000" b="0" i="0" u="none" strike="noStrike" baseline="0" dirty="0" smtClean="0">
                          <a:solidFill>
                            <a:srgbClr val="000000"/>
                          </a:solidFill>
                          <a:effectLst/>
                          <a:latin typeface="Calibri"/>
                        </a:rPr>
                        <a:t>Updated delivered statement template per business specs.</a:t>
                      </a:r>
                    </a:p>
                    <a:p>
                      <a:pPr marL="171450" indent="-171450" algn="l" fontAlgn="b">
                        <a:buFont typeface="Arial" panose="020B0604020202020204" pitchFamily="34" charset="0"/>
                        <a:buChar char="•"/>
                      </a:pPr>
                      <a:r>
                        <a:rPr lang="en-US" sz="1000" b="0" i="0" u="none" strike="noStrike" baseline="0" dirty="0" smtClean="0">
                          <a:solidFill>
                            <a:srgbClr val="000000"/>
                          </a:solidFill>
                          <a:effectLst/>
                          <a:latin typeface="Calibri"/>
                        </a:rPr>
                        <a:t>E-mail statements to customer as attachments if customer contact’s delivery method set to “E-Mail”.</a:t>
                      </a:r>
                    </a:p>
                    <a:p>
                      <a:pPr marL="171450" indent="-171450" algn="l" fontAlgn="b">
                        <a:buFont typeface="Arial" panose="020B0604020202020204" pitchFamily="34" charset="0"/>
                        <a:buChar char="•"/>
                      </a:pPr>
                      <a:r>
                        <a:rPr lang="en-US" sz="1000" b="0" i="0" u="none" strike="noStrike" baseline="0" dirty="0" smtClean="0">
                          <a:solidFill>
                            <a:srgbClr val="000000"/>
                          </a:solidFill>
                          <a:effectLst/>
                          <a:latin typeface="Calibri"/>
                        </a:rPr>
                        <a:t>Capture &amp; display the delivery method (E-mail/Print) under the statement history on the Correspondence tab in Collections Workbench.</a:t>
                      </a:r>
                    </a:p>
                    <a:p>
                      <a:pPr marL="171450" indent="-171450" algn="l" fontAlgn="b">
                        <a:buFont typeface="Arial" panose="020B0604020202020204" pitchFamily="34" charset="0"/>
                        <a:buChar char="•"/>
                      </a:pPr>
                      <a:r>
                        <a:rPr lang="en-US" sz="1000" b="0" i="0" u="none" strike="noStrike" baseline="0" dirty="0" smtClean="0">
                          <a:solidFill>
                            <a:srgbClr val="000000"/>
                          </a:solidFill>
                          <a:effectLst/>
                          <a:latin typeface="Calibri"/>
                        </a:rPr>
                        <a:t>Send carbon-copies of e-mailed statements to a generic business e-mail address for collector review.</a:t>
                      </a:r>
                    </a:p>
                    <a:p>
                      <a:pPr marL="171450" indent="-171450" algn="l" fontAlgn="b">
                        <a:buFont typeface="Arial" panose="020B0604020202020204" pitchFamily="34" charset="0"/>
                        <a:buChar char="•"/>
                      </a:pPr>
                      <a:r>
                        <a:rPr lang="en-US" sz="1000" b="0" i="0" u="none" strike="noStrike" baseline="0" dirty="0" smtClean="0">
                          <a:solidFill>
                            <a:srgbClr val="000000"/>
                          </a:solidFill>
                          <a:effectLst/>
                          <a:latin typeface="Calibri"/>
                        </a:rPr>
                        <a:t>New page created to store the Return Address  on the Statement’s Print Envelope by AR processing unit.  Removal of the Attn:  Accounts Payable wording from the Print Envelope.</a:t>
                      </a:r>
                    </a:p>
                    <a:p>
                      <a:pPr marL="171450" indent="-171450" algn="l" fontAlgn="b">
                        <a:buFont typeface="Arial" panose="020B0604020202020204" pitchFamily="34" charset="0"/>
                        <a:buChar char="•"/>
                      </a:pPr>
                      <a:r>
                        <a:rPr lang="en-US" sz="1000" b="0" i="0" u="none" strike="noStrike" baseline="0" dirty="0" smtClean="0">
                          <a:solidFill>
                            <a:srgbClr val="000000"/>
                          </a:solidFill>
                          <a:effectLst/>
                          <a:latin typeface="Calibri"/>
                        </a:rPr>
                        <a:t>Display ACH Instructions on Statements.</a:t>
                      </a:r>
                    </a:p>
                  </a:txBody>
                  <a:tcPr marR="0" marT="182880" marB="182880" anchor="ctr"/>
                </a:tc>
                <a:tc>
                  <a:txBody>
                    <a:bodyPr/>
                    <a:lstStyle/>
                    <a:p>
                      <a:pPr algn="ctr" fontAlgn="b"/>
                      <a:r>
                        <a:rPr lang="en-US" sz="1000" b="0" i="0" u="none" strike="noStrike" dirty="0" smtClean="0">
                          <a:solidFill>
                            <a:srgbClr val="000000"/>
                          </a:solidFill>
                          <a:effectLst/>
                          <a:latin typeface="Calibri"/>
                        </a:rPr>
                        <a:t>Retrofit</a:t>
                      </a:r>
                      <a:endParaRPr lang="en-US" sz="1000" b="0" i="0" u="none" strike="noStrike" dirty="0">
                        <a:solidFill>
                          <a:srgbClr val="000000"/>
                        </a:solidFill>
                        <a:effectLst/>
                        <a:latin typeface="Calibri"/>
                      </a:endParaRPr>
                    </a:p>
                  </a:txBody>
                  <a:tcPr marL="0" marR="0" marT="0" marB="0" anchor="ctr"/>
                </a:tc>
              </a:tr>
              <a:tr h="1838944">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smtClean="0">
                          <a:solidFill>
                            <a:schemeClr val="tx1"/>
                          </a:solidFill>
                          <a:effectLst/>
                          <a:latin typeface="Calibri"/>
                        </a:rPr>
                        <a:t>Correspondence</a:t>
                      </a:r>
                      <a:r>
                        <a:rPr lang="en-US" sz="1000" b="1" i="0" u="none" strike="noStrike" baseline="0" dirty="0" smtClean="0">
                          <a:solidFill>
                            <a:schemeClr val="tx1"/>
                          </a:solidFill>
                          <a:effectLst/>
                          <a:latin typeface="Calibri"/>
                        </a:rPr>
                        <a:t> – Dunning Letters</a:t>
                      </a:r>
                      <a:endParaRPr lang="en-US" sz="1000" b="1" i="0" u="none" strike="noStrike" dirty="0" smtClean="0">
                        <a:solidFill>
                          <a:schemeClr val="tx1"/>
                        </a:solidFill>
                        <a:effectLst/>
                        <a:latin typeface="Calibri"/>
                      </a:endParaRPr>
                    </a:p>
                    <a:p>
                      <a:pPr marL="0" marR="0" indent="0" algn="l" defTabSz="914400" rtl="0" eaLnBrk="1" fontAlgn="b" latinLnBrk="0" hangingPunct="1">
                        <a:lnSpc>
                          <a:spcPct val="100000"/>
                        </a:lnSpc>
                        <a:spcBef>
                          <a:spcPts val="0"/>
                        </a:spcBef>
                        <a:spcAft>
                          <a:spcPts val="0"/>
                        </a:spcAft>
                        <a:buClrTx/>
                        <a:buSzTx/>
                        <a:buFontTx/>
                        <a:buNone/>
                        <a:tabLst/>
                        <a:defRPr/>
                      </a:pPr>
                      <a:endParaRPr lang="en-US" sz="1000" b="1" i="0" u="none" strike="noStrike" dirty="0" smtClean="0">
                        <a:solidFill>
                          <a:schemeClr val="tx1"/>
                        </a:solidFill>
                        <a:effectLst/>
                        <a:latin typeface="Calibri"/>
                      </a:endParaRPr>
                    </a:p>
                  </a:txBody>
                  <a:tcPr marR="0" marT="0" marB="0" anchor="ctr"/>
                </a:tc>
                <a:tc>
                  <a:txBody>
                    <a:bodyPr/>
                    <a:lstStyle/>
                    <a:p>
                      <a:pPr algn="l" fontAlgn="b"/>
                      <a:r>
                        <a:rPr lang="en-US" sz="1000" b="0" i="0" u="none" strike="noStrike" dirty="0" smtClean="0">
                          <a:solidFill>
                            <a:srgbClr val="000000"/>
                          </a:solidFill>
                          <a:effectLst/>
                          <a:latin typeface="Calibri"/>
                        </a:rPr>
                        <a:t>Modified customer</a:t>
                      </a:r>
                      <a:r>
                        <a:rPr lang="en-US" sz="1000" b="0" i="0" u="none" strike="noStrike" baseline="0" dirty="0" smtClean="0">
                          <a:solidFill>
                            <a:srgbClr val="000000"/>
                          </a:solidFill>
                          <a:effectLst/>
                          <a:latin typeface="Calibri"/>
                        </a:rPr>
                        <a:t> dunning letters as follows:</a:t>
                      </a:r>
                    </a:p>
                    <a:p>
                      <a:pPr marL="171450" indent="-171450" algn="l" fontAlgn="b">
                        <a:buFont typeface="Arial" panose="020B0604020202020204" pitchFamily="34" charset="0"/>
                        <a:buChar char="•"/>
                      </a:pPr>
                      <a:r>
                        <a:rPr lang="en-US" sz="1000" b="0" i="0" u="none" strike="noStrike" baseline="0" dirty="0" smtClean="0">
                          <a:solidFill>
                            <a:srgbClr val="000000"/>
                          </a:solidFill>
                          <a:effectLst/>
                          <a:latin typeface="Calibri"/>
                        </a:rPr>
                        <a:t>Created 2 new addl. templates and updated delivered templates per format provided by business.</a:t>
                      </a:r>
                    </a:p>
                    <a:p>
                      <a:pPr marL="171450" indent="-171450" algn="l" fontAlgn="b">
                        <a:buFont typeface="Arial" panose="020B0604020202020204" pitchFamily="34" charset="0"/>
                        <a:buChar char="•"/>
                      </a:pPr>
                      <a:r>
                        <a:rPr lang="en-US" sz="1000" b="0" i="0" u="none" strike="noStrike" baseline="0" dirty="0" smtClean="0">
                          <a:solidFill>
                            <a:srgbClr val="000000"/>
                          </a:solidFill>
                          <a:effectLst/>
                          <a:latin typeface="Calibri"/>
                        </a:rPr>
                        <a:t>E-mail dunning letters to customers as attachments.</a:t>
                      </a:r>
                    </a:p>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000" b="0" i="0" u="none" strike="noStrike" baseline="0" dirty="0" smtClean="0">
                          <a:solidFill>
                            <a:srgbClr val="000000"/>
                          </a:solidFill>
                          <a:effectLst/>
                          <a:latin typeface="Calibri"/>
                        </a:rPr>
                        <a:t>E-mail dunning letters to correspondence contact’s e-mail address.  Additional code for error handling if no address found.</a:t>
                      </a:r>
                    </a:p>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000" b="0" i="0" u="none" strike="noStrike" baseline="0" dirty="0" smtClean="0">
                          <a:solidFill>
                            <a:srgbClr val="000000"/>
                          </a:solidFill>
                          <a:effectLst/>
                          <a:latin typeface="Calibri"/>
                        </a:rPr>
                        <a:t>Capture &amp; display the delivery method under the dunning history on the Correspondence tab in Collections Workbench.</a:t>
                      </a:r>
                    </a:p>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000" b="0" i="0" u="none" strike="noStrike" baseline="0" dirty="0" smtClean="0">
                          <a:solidFill>
                            <a:srgbClr val="000000"/>
                          </a:solidFill>
                          <a:effectLst/>
                          <a:latin typeface="Calibri"/>
                        </a:rPr>
                        <a:t>Send carbon-copies of e-mailed dunning letters to a generic business e-mail address for collector review.</a:t>
                      </a:r>
                    </a:p>
                  </a:txBody>
                  <a:tcPr marR="0" marT="182880" marB="182880" anchor="ctr"/>
                </a:tc>
                <a:tc>
                  <a:txBody>
                    <a:bodyPr/>
                    <a:lstStyle/>
                    <a:p>
                      <a:pPr algn="ctr" fontAlgn="b"/>
                      <a:r>
                        <a:rPr lang="en-US" sz="1000" b="0" i="0" u="none" strike="noStrike" dirty="0" smtClean="0">
                          <a:solidFill>
                            <a:srgbClr val="000000"/>
                          </a:solidFill>
                          <a:effectLst/>
                          <a:latin typeface="Calibri"/>
                        </a:rPr>
                        <a:t>Eliminate</a:t>
                      </a:r>
                      <a:endParaRPr lang="en-US" sz="1000" b="0" i="0" u="none" strike="noStrike" dirty="0">
                        <a:solidFill>
                          <a:srgbClr val="000000"/>
                        </a:solidFill>
                        <a:effectLst/>
                        <a:latin typeface="Calibri"/>
                      </a:endParaRPr>
                    </a:p>
                  </a:txBody>
                  <a:tcPr marL="0" marR="0" marT="0" marB="0" anchor="ctr"/>
                </a:tc>
              </a:tr>
            </a:tbl>
          </a:graphicData>
        </a:graphic>
      </p:graphicFrame>
    </p:spTree>
    <p:extLst>
      <p:ext uri="{BB962C8B-B14F-4D97-AF65-F5344CB8AC3E}">
        <p14:creationId xmlns:p14="http://schemas.microsoft.com/office/powerpoint/2010/main" val="276171984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Customizations</a:t>
            </a:r>
          </a:p>
        </p:txBody>
      </p:sp>
      <p:graphicFrame>
        <p:nvGraphicFramePr>
          <p:cNvPr id="3" name="Table 2"/>
          <p:cNvGraphicFramePr>
            <a:graphicFrameLocks noGrp="1"/>
          </p:cNvGraphicFramePr>
          <p:nvPr>
            <p:extLst>
              <p:ext uri="{D42A27DB-BD31-4B8C-83A1-F6EECF244321}">
                <p14:modId xmlns:p14="http://schemas.microsoft.com/office/powerpoint/2010/main" val="3725924560"/>
              </p:ext>
            </p:extLst>
          </p:nvPr>
        </p:nvGraphicFramePr>
        <p:xfrm>
          <a:off x="256067" y="1047421"/>
          <a:ext cx="8456612" cy="5158288"/>
        </p:xfrm>
        <a:graphic>
          <a:graphicData uri="http://schemas.openxmlformats.org/drawingml/2006/table">
            <a:tbl>
              <a:tblPr firstRow="1" bandRow="1">
                <a:tableStyleId>{8EC20E35-A176-4012-BC5E-935CFFF8708E}</a:tableStyleId>
              </a:tblPr>
              <a:tblGrid>
                <a:gridCol w="2995049"/>
                <a:gridCol w="3904842"/>
                <a:gridCol w="1556721"/>
              </a:tblGrid>
              <a:tr h="427947">
                <a:tc>
                  <a:txBody>
                    <a:bodyPr/>
                    <a:lstStyle/>
                    <a:p>
                      <a:pPr algn="l" fontAlgn="b"/>
                      <a:r>
                        <a:rPr lang="en-US" sz="1400" b="0" i="0" u="none" strike="noStrike" dirty="0" smtClean="0">
                          <a:solidFill>
                            <a:schemeClr val="bg1"/>
                          </a:solidFill>
                          <a:effectLst/>
                          <a:latin typeface="Calibri"/>
                        </a:rPr>
                        <a:t>Customizations</a:t>
                      </a:r>
                      <a:endParaRPr lang="en-US" sz="1400" b="0" i="0" u="none" strike="noStrike" dirty="0">
                        <a:solidFill>
                          <a:schemeClr val="bg1"/>
                        </a:solidFill>
                        <a:effectLst/>
                        <a:latin typeface="Calibri"/>
                      </a:endParaRPr>
                    </a:p>
                  </a:txBody>
                  <a:tcPr marR="0" marT="0" marB="0" anchor="b"/>
                </a:tc>
                <a:tc>
                  <a:txBody>
                    <a:bodyPr/>
                    <a:lstStyle/>
                    <a:p>
                      <a:pPr algn="l" fontAlgn="b"/>
                      <a:r>
                        <a:rPr lang="en-US" sz="1400" b="0" i="0" u="none" strike="noStrike" dirty="0" smtClean="0">
                          <a:solidFill>
                            <a:schemeClr val="bg1"/>
                          </a:solidFill>
                          <a:effectLst/>
                          <a:latin typeface="Calibri"/>
                        </a:rPr>
                        <a:t>Description</a:t>
                      </a:r>
                      <a:endParaRPr lang="en-US" sz="1400" b="0" i="0" u="none" strike="noStrike" dirty="0">
                        <a:solidFill>
                          <a:schemeClr val="bg1"/>
                        </a:solidFill>
                        <a:effectLst/>
                        <a:latin typeface="Calibri"/>
                      </a:endParaRPr>
                    </a:p>
                  </a:txBody>
                  <a:tcPr marR="0" marT="0" marB="0" anchor="ctr"/>
                </a:tc>
                <a:tc>
                  <a:txBody>
                    <a:bodyPr/>
                    <a:lstStyle/>
                    <a:p>
                      <a:pPr algn="ctr" fontAlgn="b"/>
                      <a:r>
                        <a:rPr lang="en-US" sz="1400" b="0" i="0" u="none" strike="noStrike" dirty="0" smtClean="0">
                          <a:solidFill>
                            <a:schemeClr val="bg1"/>
                          </a:solidFill>
                          <a:effectLst/>
                          <a:latin typeface="Calibri"/>
                        </a:rPr>
                        <a:t>Carry forward</a:t>
                      </a:r>
                      <a:endParaRPr lang="en-US" sz="1400" b="0" i="0" u="none" strike="noStrike" dirty="0">
                        <a:solidFill>
                          <a:schemeClr val="bg1"/>
                        </a:solidFill>
                        <a:effectLst/>
                        <a:latin typeface="Calibri"/>
                      </a:endParaRPr>
                    </a:p>
                  </a:txBody>
                  <a:tcPr marL="0" marR="0" marT="0" marB="0" anchor="ctr"/>
                </a:tc>
              </a:tr>
              <a:tr h="812224">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smtClean="0">
                          <a:solidFill>
                            <a:schemeClr val="tx1"/>
                          </a:solidFill>
                          <a:effectLst/>
                          <a:latin typeface="Calibri"/>
                        </a:rPr>
                        <a:t>Item</a:t>
                      </a:r>
                    </a:p>
                  </a:txBody>
                  <a:tcPr marR="0" marT="0" marB="0" anchor="ctr"/>
                </a:tc>
                <a:tc>
                  <a:txBody>
                    <a:bodyPr/>
                    <a:lstStyle/>
                    <a:p>
                      <a:pPr marL="171450" indent="-171450" algn="l" fontAlgn="b">
                        <a:buFont typeface="Arial" panose="020B0604020202020204" pitchFamily="34" charset="0"/>
                        <a:buChar char="•"/>
                      </a:pPr>
                      <a:r>
                        <a:rPr lang="en-US" sz="1000" b="0" i="0" u="none" strike="noStrike" baseline="0" dirty="0" smtClean="0">
                          <a:solidFill>
                            <a:srgbClr val="000000"/>
                          </a:solidFill>
                          <a:effectLst/>
                          <a:latin typeface="Calibri"/>
                        </a:rPr>
                        <a:t>Provided ability to enter notes on an AR item after it’s posted and set bad debt indicator at an item level (View/Update Item Detail pages).</a:t>
                      </a:r>
                    </a:p>
                    <a:p>
                      <a:pPr marL="171450" indent="-171450" algn="l" fontAlgn="b">
                        <a:buFont typeface="Arial" panose="020B0604020202020204" pitchFamily="34" charset="0"/>
                        <a:buChar char="•"/>
                      </a:pPr>
                      <a:r>
                        <a:rPr lang="en-US" sz="1000" b="0" i="0" u="none" strike="noStrike" baseline="0" dirty="0" smtClean="0">
                          <a:solidFill>
                            <a:srgbClr val="000000"/>
                          </a:solidFill>
                          <a:effectLst/>
                          <a:latin typeface="Calibri"/>
                        </a:rPr>
                        <a:t>Enter notes on the payments tab of a deposit.</a:t>
                      </a:r>
                    </a:p>
                  </a:txBody>
                  <a:tcPr marR="0" marT="182880" marB="182880" anchor="ctr"/>
                </a:tc>
                <a:tc>
                  <a:txBody>
                    <a:bodyPr/>
                    <a:lstStyle/>
                    <a:p>
                      <a:pPr algn="ctr" fontAlgn="b"/>
                      <a:r>
                        <a:rPr lang="en-US" sz="1000" b="0" i="0" u="none" strike="noStrike" dirty="0" smtClean="0">
                          <a:solidFill>
                            <a:srgbClr val="000000"/>
                          </a:solidFill>
                          <a:effectLst/>
                          <a:latin typeface="Calibri"/>
                        </a:rPr>
                        <a:t>Retrofit</a:t>
                      </a:r>
                      <a:endParaRPr lang="en-US" sz="1000" b="0" i="0" u="none" strike="noStrike" dirty="0">
                        <a:solidFill>
                          <a:srgbClr val="000000"/>
                        </a:solidFill>
                        <a:effectLst/>
                        <a:latin typeface="Calibri"/>
                      </a:endParaRPr>
                    </a:p>
                  </a:txBody>
                  <a:tcPr marL="0" marR="0" marT="0" marB="0" anchor="ctr"/>
                </a:tc>
              </a:tr>
              <a:tr h="6155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smtClean="0">
                          <a:solidFill>
                            <a:schemeClr val="tx1"/>
                          </a:solidFill>
                          <a:effectLst/>
                          <a:latin typeface="Calibri"/>
                        </a:rPr>
                        <a:t>Lockbox</a:t>
                      </a:r>
                    </a:p>
                    <a:p>
                      <a:pPr marL="0" marR="0" indent="0" algn="l" defTabSz="914400" rtl="0" eaLnBrk="1" fontAlgn="b" latinLnBrk="0" hangingPunct="1">
                        <a:lnSpc>
                          <a:spcPct val="100000"/>
                        </a:lnSpc>
                        <a:spcBef>
                          <a:spcPts val="0"/>
                        </a:spcBef>
                        <a:spcAft>
                          <a:spcPts val="0"/>
                        </a:spcAft>
                        <a:buClrTx/>
                        <a:buSzTx/>
                        <a:buFontTx/>
                        <a:buNone/>
                        <a:tabLst/>
                        <a:defRPr/>
                      </a:pPr>
                      <a:endParaRPr lang="en-US" sz="1000" b="1" i="0" u="none" strike="noStrike" dirty="0" smtClean="0">
                        <a:solidFill>
                          <a:schemeClr val="tx1"/>
                        </a:solidFill>
                        <a:effectLst/>
                        <a:latin typeface="Calibri"/>
                      </a:endParaRPr>
                    </a:p>
                  </a:txBody>
                  <a:tcPr marR="0" marT="0" marB="0" anchor="ctr"/>
                </a:tc>
                <a:tc>
                  <a:txBody>
                    <a:bodyPr/>
                    <a:lstStyle/>
                    <a:p>
                      <a:pPr algn="l" fontAlgn="b"/>
                      <a:r>
                        <a:rPr lang="en-US" sz="1000" b="0" i="0" u="none" strike="noStrike" dirty="0" smtClean="0">
                          <a:solidFill>
                            <a:srgbClr val="000000"/>
                          </a:solidFill>
                          <a:effectLst/>
                          <a:latin typeface="Calibri"/>
                        </a:rPr>
                        <a:t>New job created for modifications to the AR25001</a:t>
                      </a:r>
                      <a:r>
                        <a:rPr lang="en-US" sz="1000" b="0" i="0" u="none" strike="noStrike" baseline="0" dirty="0" smtClean="0">
                          <a:solidFill>
                            <a:srgbClr val="000000"/>
                          </a:solidFill>
                          <a:effectLst/>
                          <a:latin typeface="Calibri"/>
                        </a:rPr>
                        <a:t> SQR and AE AR_PAYLOAD to handle additional payment types for lockbox processing (VSA/MST/AMX/DSC/WIR/ACH).  Delivered payment method will display  “CHK” but actual values will be stored in custom field Payment Type.</a:t>
                      </a:r>
                      <a:endParaRPr lang="en-US" sz="1000" b="0" i="0" u="none" strike="noStrike" dirty="0" smtClean="0">
                        <a:solidFill>
                          <a:srgbClr val="000000"/>
                        </a:solidFill>
                        <a:effectLst/>
                        <a:latin typeface="Calibri" panose="020F0502020204030204" pitchFamily="34" charset="0"/>
                        <a:cs typeface="Calibri" panose="020F0502020204030204" pitchFamily="34" charset="0"/>
                      </a:endParaRPr>
                    </a:p>
                  </a:txBody>
                  <a:tcPr marR="0" marT="182880" marB="182880" anchor="ctr"/>
                </a:tc>
                <a:tc>
                  <a:txBody>
                    <a:bodyPr/>
                    <a:lstStyle/>
                    <a:p>
                      <a:pPr algn="ctr" fontAlgn="b"/>
                      <a:r>
                        <a:rPr lang="en-US" sz="1000" b="0" i="0" u="none" strike="noStrike" dirty="0" smtClean="0">
                          <a:solidFill>
                            <a:srgbClr val="000000"/>
                          </a:solidFill>
                          <a:effectLst/>
                          <a:latin typeface="Calibri"/>
                        </a:rPr>
                        <a:t>Retrofit</a:t>
                      </a:r>
                      <a:endParaRPr lang="en-US" sz="1000" b="0" i="0" u="none" strike="noStrike" dirty="0">
                        <a:solidFill>
                          <a:srgbClr val="000000"/>
                        </a:solidFill>
                        <a:effectLst/>
                        <a:latin typeface="Calibri"/>
                      </a:endParaRPr>
                    </a:p>
                  </a:txBody>
                  <a:tcPr marL="0" marR="0" marT="0" marB="0" anchor="ctr"/>
                </a:tc>
              </a:tr>
              <a:tr h="633128">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smtClean="0">
                          <a:solidFill>
                            <a:schemeClr val="tx1"/>
                          </a:solidFill>
                          <a:effectLst/>
                          <a:latin typeface="Calibri"/>
                        </a:rPr>
                        <a:t>Short Payment Notifications</a:t>
                      </a:r>
                    </a:p>
                    <a:p>
                      <a:pPr marL="0" marR="0" indent="0" algn="l" defTabSz="914400" rtl="0" eaLnBrk="1" fontAlgn="b" latinLnBrk="0" hangingPunct="1">
                        <a:lnSpc>
                          <a:spcPct val="100000"/>
                        </a:lnSpc>
                        <a:spcBef>
                          <a:spcPts val="0"/>
                        </a:spcBef>
                        <a:spcAft>
                          <a:spcPts val="0"/>
                        </a:spcAft>
                        <a:buClrTx/>
                        <a:buSzTx/>
                        <a:buFontTx/>
                        <a:buNone/>
                        <a:tabLst/>
                        <a:defRPr/>
                      </a:pPr>
                      <a:endParaRPr lang="en-US" sz="1000" b="1" i="0" u="none" strike="noStrike" dirty="0" smtClean="0">
                        <a:solidFill>
                          <a:schemeClr val="tx1"/>
                        </a:solidFill>
                        <a:effectLst/>
                        <a:latin typeface="Calibri"/>
                      </a:endParaRPr>
                    </a:p>
                    <a:p>
                      <a:pPr marL="0" marR="0" indent="0" algn="l" defTabSz="914400" rtl="0" eaLnBrk="1" fontAlgn="b" latinLnBrk="0" hangingPunct="1">
                        <a:lnSpc>
                          <a:spcPct val="100000"/>
                        </a:lnSpc>
                        <a:spcBef>
                          <a:spcPts val="0"/>
                        </a:spcBef>
                        <a:spcAft>
                          <a:spcPts val="0"/>
                        </a:spcAft>
                        <a:buClrTx/>
                        <a:buSzTx/>
                        <a:buFontTx/>
                        <a:buNone/>
                        <a:tabLst/>
                        <a:defRPr/>
                      </a:pPr>
                      <a:endParaRPr lang="en-US" sz="1000" b="1" i="0" u="none" strike="noStrike" dirty="0" smtClean="0">
                        <a:solidFill>
                          <a:schemeClr val="tx1"/>
                        </a:solidFill>
                        <a:effectLst/>
                        <a:latin typeface="Calibri"/>
                      </a:endParaRPr>
                    </a:p>
                  </a:txBody>
                  <a:tcPr marR="0" marT="0" marB="0" anchor="ctr"/>
                </a:tc>
                <a:tc>
                  <a:txBody>
                    <a:bodyPr/>
                    <a:lstStyle/>
                    <a:p>
                      <a:pPr algn="l" fontAlgn="b"/>
                      <a:r>
                        <a:rPr lang="en-US" sz="1000" b="0" i="0" u="none" strike="noStrike" dirty="0" smtClean="0">
                          <a:solidFill>
                            <a:srgbClr val="000000"/>
                          </a:solidFill>
                          <a:effectLst/>
                          <a:latin typeface="Calibri"/>
                        </a:rPr>
                        <a:t>Custom process designed to identify short payments after payment processing is complete and notify</a:t>
                      </a:r>
                      <a:r>
                        <a:rPr lang="en-US" sz="1000" b="0" i="0" u="none" strike="noStrike" baseline="0" dirty="0" smtClean="0">
                          <a:solidFill>
                            <a:srgbClr val="000000"/>
                          </a:solidFill>
                          <a:effectLst/>
                          <a:latin typeface="Calibri"/>
                        </a:rPr>
                        <a:t> customer via e-mail.</a:t>
                      </a:r>
                    </a:p>
                    <a:p>
                      <a:pPr algn="l" fontAlgn="b"/>
                      <a:r>
                        <a:rPr lang="en-US" sz="1000" b="0" i="0" u="none" strike="noStrike" baseline="0" dirty="0" smtClean="0">
                          <a:solidFill>
                            <a:srgbClr val="000000"/>
                          </a:solidFill>
                          <a:effectLst/>
                          <a:latin typeface="Calibri"/>
                        </a:rPr>
                        <a:t>(Note:  Functionality was suspended this year per business request.)</a:t>
                      </a:r>
                      <a:endParaRPr lang="en-US" sz="1000" b="0" i="0" u="none" strike="noStrike" dirty="0">
                        <a:solidFill>
                          <a:srgbClr val="000000"/>
                        </a:solidFill>
                        <a:effectLst/>
                        <a:latin typeface="Calibri"/>
                      </a:endParaRPr>
                    </a:p>
                  </a:txBody>
                  <a:tcPr marR="0" marT="182880" marB="182880" anchor="ctr"/>
                </a:tc>
                <a:tc>
                  <a:txBody>
                    <a:bodyPr/>
                    <a:lstStyle/>
                    <a:p>
                      <a:pPr algn="ctr" fontAlgn="b"/>
                      <a:r>
                        <a:rPr lang="en-US" sz="1000" b="0" i="0" u="none" strike="noStrike" dirty="0" smtClean="0">
                          <a:solidFill>
                            <a:srgbClr val="000000"/>
                          </a:solidFill>
                          <a:effectLst/>
                          <a:latin typeface="Calibri"/>
                        </a:rPr>
                        <a:t>Retrofit(Enhance)/Eliminate?</a:t>
                      </a:r>
                      <a:endParaRPr lang="en-US" sz="1000" b="0" i="0" u="none" strike="noStrike" dirty="0">
                        <a:solidFill>
                          <a:srgbClr val="000000"/>
                        </a:solidFill>
                        <a:effectLst/>
                        <a:latin typeface="Calibri"/>
                      </a:endParaRPr>
                    </a:p>
                  </a:txBody>
                  <a:tcPr marL="0" marR="0" marT="0" marB="0" anchor="ctr"/>
                </a:tc>
              </a:tr>
              <a:tr h="6155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smtClean="0">
                          <a:solidFill>
                            <a:schemeClr val="tx1"/>
                          </a:solidFill>
                          <a:effectLst/>
                          <a:latin typeface="Calibri"/>
                        </a:rPr>
                        <a:t>Short Pay Notices &amp; Statement Changes</a:t>
                      </a:r>
                    </a:p>
                  </a:txBody>
                  <a:tcPr marR="0" marT="0" marB="0" anchor="ctr"/>
                </a:tc>
                <a:tc>
                  <a:txBody>
                    <a:bodyPr/>
                    <a:lstStyle/>
                    <a:p>
                      <a:pPr marL="171450" indent="-171450" algn="l" fontAlgn="b">
                        <a:buFont typeface="Arial" panose="020B0604020202020204" pitchFamily="34" charset="0"/>
                        <a:buChar char="•"/>
                      </a:pPr>
                      <a:r>
                        <a:rPr lang="en-US" sz="1000" b="0" i="0" u="none" strike="noStrike" dirty="0" smtClean="0">
                          <a:solidFill>
                            <a:srgbClr val="000000"/>
                          </a:solidFill>
                          <a:effectLst/>
                          <a:latin typeface="Calibri"/>
                        </a:rPr>
                        <a:t>Update Short Pay subject line to include Customer ID and name. </a:t>
                      </a:r>
                    </a:p>
                    <a:p>
                      <a:pPr marL="171450" indent="-171450" algn="l" fontAlgn="b">
                        <a:buFont typeface="Arial" panose="020B0604020202020204" pitchFamily="34" charset="0"/>
                        <a:buChar char="•"/>
                      </a:pPr>
                      <a:r>
                        <a:rPr lang="en-US" sz="1000" b="0" i="0" u="none" strike="noStrike" dirty="0" smtClean="0">
                          <a:solidFill>
                            <a:srgbClr val="000000"/>
                          </a:solidFill>
                          <a:effectLst/>
                          <a:latin typeface="Calibri"/>
                        </a:rPr>
                        <a:t>Change column heading on Statements from “Amount Due” to “Amount”.</a:t>
                      </a:r>
                      <a:endParaRPr lang="en-US" sz="1000" b="0" i="0" u="none" strike="noStrike" dirty="0">
                        <a:solidFill>
                          <a:srgbClr val="000000"/>
                        </a:solidFill>
                        <a:effectLst/>
                        <a:latin typeface="Calibri"/>
                      </a:endParaRPr>
                    </a:p>
                  </a:txBody>
                  <a:tcPr marR="0" marT="182880" marB="182880" anchor="ctr"/>
                </a:tc>
                <a:tc>
                  <a:txBody>
                    <a:bodyPr/>
                    <a:lstStyle/>
                    <a:p>
                      <a:pPr marL="0" indent="0" algn="ctr" fontAlgn="b">
                        <a:buFont typeface="Arial" panose="020B0604020202020204" pitchFamily="34" charset="0"/>
                        <a:buNone/>
                      </a:pPr>
                      <a:r>
                        <a:rPr lang="en-US" sz="1000" b="0" i="0" u="none" strike="noStrike" dirty="0" smtClean="0">
                          <a:solidFill>
                            <a:srgbClr val="000000"/>
                          </a:solidFill>
                          <a:effectLst/>
                          <a:latin typeface="Calibri"/>
                        </a:rPr>
                        <a:t>Retrofit(Enhance)/Eliminate?</a:t>
                      </a:r>
                      <a:endParaRPr lang="en-US" sz="1000" b="0" i="0" u="none" strike="noStrike" dirty="0" smtClean="0">
                        <a:solidFill>
                          <a:srgbClr val="000000"/>
                        </a:solidFill>
                        <a:effectLst/>
                        <a:latin typeface="Calibri"/>
                      </a:endParaRPr>
                    </a:p>
                    <a:p>
                      <a:pPr marL="0" indent="0" algn="ctr" fontAlgn="b">
                        <a:buFont typeface="Arial" panose="020B0604020202020204" pitchFamily="34" charset="0"/>
                        <a:buNone/>
                      </a:pPr>
                      <a:r>
                        <a:rPr lang="en-US" sz="1000" b="0" i="0" u="none" strike="noStrike" dirty="0" smtClean="0">
                          <a:solidFill>
                            <a:srgbClr val="000000"/>
                          </a:solidFill>
                          <a:effectLst/>
                          <a:latin typeface="Calibri"/>
                        </a:rPr>
                        <a:t>Retrofit - Statement </a:t>
                      </a:r>
                    </a:p>
                  </a:txBody>
                  <a:tcPr marL="0" marR="0" marT="0" marB="0" anchor="ctr"/>
                </a:tc>
              </a:tr>
              <a:tr h="6155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smtClean="0">
                          <a:solidFill>
                            <a:schemeClr val="tx1"/>
                          </a:solidFill>
                          <a:effectLst/>
                          <a:latin typeface="Calibri"/>
                        </a:rPr>
                        <a:t>Maintenance Worksheet Security </a:t>
                      </a:r>
                    </a:p>
                  </a:txBody>
                  <a:tcPr marR="0" marT="0" marB="0" anchor="ctr"/>
                </a:tc>
                <a:tc>
                  <a:txBody>
                    <a:bodyPr/>
                    <a:lstStyle/>
                    <a:p>
                      <a:pPr marL="0" indent="0" algn="l" fontAlgn="b">
                        <a:buFont typeface="Arial" panose="020B0604020202020204" pitchFamily="34" charset="0"/>
                        <a:buNone/>
                      </a:pPr>
                      <a:r>
                        <a:rPr lang="en-US" sz="1000" b="0" i="0" u="none" strike="noStrike" dirty="0" smtClean="0">
                          <a:solidFill>
                            <a:srgbClr val="000000"/>
                          </a:solidFill>
                          <a:effectLst/>
                          <a:latin typeface="Calibri"/>
                        </a:rPr>
                        <a:t>Disable</a:t>
                      </a:r>
                      <a:r>
                        <a:rPr lang="en-US" sz="1000" b="0" i="0" u="none" strike="noStrike" baseline="0" dirty="0" smtClean="0">
                          <a:solidFill>
                            <a:srgbClr val="000000"/>
                          </a:solidFill>
                          <a:effectLst/>
                          <a:latin typeface="Calibri"/>
                        </a:rPr>
                        <a:t> worksheet creation for Collectors from Collections Workbench based on Operator ID’s role.</a:t>
                      </a:r>
                    </a:p>
                  </a:txBody>
                  <a:tcPr marR="0" marT="182880" marB="182880" anchor="ctr"/>
                </a:tc>
                <a:tc>
                  <a:txBody>
                    <a:bodyPr/>
                    <a:lstStyle/>
                    <a:p>
                      <a:pPr algn="ctr" fontAlgn="b"/>
                      <a:r>
                        <a:rPr lang="en-US" sz="1000" b="0" i="0" u="none" strike="noStrike" dirty="0" smtClean="0">
                          <a:solidFill>
                            <a:srgbClr val="000000"/>
                          </a:solidFill>
                          <a:effectLst/>
                          <a:latin typeface="Calibri"/>
                        </a:rPr>
                        <a:t>Retrofit(Enhance)</a:t>
                      </a:r>
                      <a:endParaRPr lang="en-US" sz="1000" b="0" i="0" u="none" strike="noStrike" dirty="0">
                        <a:solidFill>
                          <a:srgbClr val="000000"/>
                        </a:solidFill>
                        <a:effectLst/>
                        <a:latin typeface="Calibri"/>
                      </a:endParaRPr>
                    </a:p>
                  </a:txBody>
                  <a:tcPr marL="0" marR="0" marT="0" marB="0" anchor="ctr"/>
                </a:tc>
              </a:tr>
              <a:tr h="615541">
                <a:tc>
                  <a:txBody>
                    <a:bodyPr/>
                    <a:lstStyle/>
                    <a:p>
                      <a:pPr marL="0" marR="0" indent="0" algn="l" defTabSz="914400" rtl="0" eaLnBrk="1" fontAlgn="b" latinLnBrk="0" hangingPunct="1">
                        <a:lnSpc>
                          <a:spcPct val="100000"/>
                        </a:lnSpc>
                        <a:spcBef>
                          <a:spcPts val="0"/>
                        </a:spcBef>
                        <a:spcAft>
                          <a:spcPts val="0"/>
                        </a:spcAft>
                        <a:buClrTx/>
                        <a:buSzTx/>
                        <a:buFontTx/>
                        <a:buNone/>
                        <a:tabLst/>
                        <a:defRPr/>
                      </a:pPr>
                      <a:endParaRPr lang="en-US" sz="1200" b="1" i="0" u="none" strike="noStrike" dirty="0" smtClean="0">
                        <a:solidFill>
                          <a:schemeClr val="tx1"/>
                        </a:solidFill>
                        <a:effectLst/>
                        <a:latin typeface="Calibri"/>
                      </a:endParaRPr>
                    </a:p>
                  </a:txBody>
                  <a:tcPr marR="0" marT="0" marB="0" anchor="ctr"/>
                </a:tc>
                <a:tc>
                  <a:txBody>
                    <a:bodyPr/>
                    <a:lstStyle/>
                    <a:p>
                      <a:pPr algn="l" fontAlgn="b"/>
                      <a:endParaRPr lang="en-US" sz="1100" b="0" i="0" u="none" strike="noStrike" dirty="0">
                        <a:solidFill>
                          <a:srgbClr val="000000"/>
                        </a:solidFill>
                        <a:effectLst/>
                        <a:latin typeface="Calibri"/>
                      </a:endParaRPr>
                    </a:p>
                  </a:txBody>
                  <a:tcPr marR="0" marT="182880" marB="182880" anchor="ctr"/>
                </a:tc>
                <a:tc>
                  <a:txBody>
                    <a:bodyPr/>
                    <a:lstStyle/>
                    <a:p>
                      <a:pPr algn="ctr" fontAlgn="b"/>
                      <a:endParaRPr lang="en-US" sz="1100" b="0" i="0" u="none" strike="noStrike" dirty="0">
                        <a:solidFill>
                          <a:srgbClr val="000000"/>
                        </a:solidFill>
                        <a:effectLst/>
                        <a:latin typeface="Calibri"/>
                      </a:endParaRPr>
                    </a:p>
                  </a:txBody>
                  <a:tcPr marL="0" marR="0" marT="0" marB="0" anchor="ctr"/>
                </a:tc>
              </a:tr>
            </a:tbl>
          </a:graphicData>
        </a:graphic>
      </p:graphicFrame>
    </p:spTree>
    <p:extLst>
      <p:ext uri="{BB962C8B-B14F-4D97-AF65-F5344CB8AC3E}">
        <p14:creationId xmlns:p14="http://schemas.microsoft.com/office/powerpoint/2010/main" val="6231099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8434"/>
            <a:ext cx="8229600" cy="769938"/>
          </a:xfrm>
        </p:spPr>
        <p:txBody>
          <a:bodyPr/>
          <a:lstStyle/>
          <a:p>
            <a:r>
              <a:rPr lang="en-US" dirty="0">
                <a:solidFill>
                  <a:srgbClr val="C00000"/>
                </a:solidFill>
              </a:rPr>
              <a:t>Customizations</a:t>
            </a:r>
          </a:p>
        </p:txBody>
      </p:sp>
      <p:graphicFrame>
        <p:nvGraphicFramePr>
          <p:cNvPr id="3" name="Table 2"/>
          <p:cNvGraphicFramePr>
            <a:graphicFrameLocks noGrp="1"/>
          </p:cNvGraphicFramePr>
          <p:nvPr>
            <p:extLst>
              <p:ext uri="{D42A27DB-BD31-4B8C-83A1-F6EECF244321}">
                <p14:modId xmlns:p14="http://schemas.microsoft.com/office/powerpoint/2010/main" val="1006017702"/>
              </p:ext>
            </p:extLst>
          </p:nvPr>
        </p:nvGraphicFramePr>
        <p:xfrm>
          <a:off x="256067" y="481838"/>
          <a:ext cx="8456612" cy="5034280"/>
        </p:xfrm>
        <a:graphic>
          <a:graphicData uri="http://schemas.openxmlformats.org/drawingml/2006/table">
            <a:tbl>
              <a:tblPr firstRow="1" bandRow="1">
                <a:tableStyleId>{8EC20E35-A176-4012-BC5E-935CFFF8708E}</a:tableStyleId>
              </a:tblPr>
              <a:tblGrid>
                <a:gridCol w="2995049"/>
                <a:gridCol w="3904842"/>
                <a:gridCol w="1556721"/>
              </a:tblGrid>
              <a:tr h="370840">
                <a:tc>
                  <a:txBody>
                    <a:bodyPr/>
                    <a:lstStyle/>
                    <a:p>
                      <a:pPr algn="l" fontAlgn="b"/>
                      <a:r>
                        <a:rPr lang="en-US" sz="1400" b="0" i="0" u="none" strike="noStrike" dirty="0" smtClean="0">
                          <a:solidFill>
                            <a:schemeClr val="bg1"/>
                          </a:solidFill>
                          <a:effectLst/>
                          <a:latin typeface="Calibri"/>
                        </a:rPr>
                        <a:t>Customizations</a:t>
                      </a:r>
                      <a:endParaRPr lang="en-US" sz="1400" b="0" i="0" u="none" strike="noStrike" dirty="0">
                        <a:solidFill>
                          <a:schemeClr val="bg1"/>
                        </a:solidFill>
                        <a:effectLst/>
                        <a:latin typeface="Calibri"/>
                      </a:endParaRPr>
                    </a:p>
                  </a:txBody>
                  <a:tcPr marR="0" marT="0" marB="0" anchor="b"/>
                </a:tc>
                <a:tc>
                  <a:txBody>
                    <a:bodyPr/>
                    <a:lstStyle/>
                    <a:p>
                      <a:pPr algn="l" fontAlgn="b"/>
                      <a:r>
                        <a:rPr lang="en-US" sz="1400" b="0" i="0" u="none" strike="noStrike" dirty="0" smtClean="0">
                          <a:solidFill>
                            <a:schemeClr val="bg1"/>
                          </a:solidFill>
                          <a:effectLst/>
                          <a:latin typeface="Calibri"/>
                        </a:rPr>
                        <a:t>Description</a:t>
                      </a:r>
                      <a:endParaRPr lang="en-US" sz="1400" b="0" i="0" u="none" strike="noStrike" dirty="0">
                        <a:solidFill>
                          <a:schemeClr val="bg1"/>
                        </a:solidFill>
                        <a:effectLst/>
                        <a:latin typeface="Calibri"/>
                      </a:endParaRPr>
                    </a:p>
                  </a:txBody>
                  <a:tcPr marR="0" marT="0" marB="0" anchor="ctr"/>
                </a:tc>
                <a:tc>
                  <a:txBody>
                    <a:bodyPr/>
                    <a:lstStyle/>
                    <a:p>
                      <a:pPr algn="ctr" fontAlgn="b"/>
                      <a:r>
                        <a:rPr lang="en-US" sz="1400" b="0" i="0" u="none" strike="noStrike" dirty="0" smtClean="0">
                          <a:solidFill>
                            <a:schemeClr val="bg1"/>
                          </a:solidFill>
                          <a:effectLst/>
                          <a:latin typeface="Calibri"/>
                        </a:rPr>
                        <a:t>Carry forward</a:t>
                      </a:r>
                      <a:endParaRPr lang="en-US" sz="1400" b="0" i="0" u="none" strike="noStrike" dirty="0">
                        <a:solidFill>
                          <a:schemeClr val="bg1"/>
                        </a:solidFill>
                        <a:effectLst/>
                        <a:latin typeface="Calibri"/>
                      </a:endParaRPr>
                    </a:p>
                  </a:txBody>
                  <a:tcPr marL="0" marR="0" marT="0" marB="0" anchor="ctr"/>
                </a:tc>
              </a:tr>
              <a:tr h="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smtClean="0">
                          <a:solidFill>
                            <a:schemeClr val="tx1"/>
                          </a:solidFill>
                          <a:effectLst/>
                          <a:latin typeface="Calibri"/>
                        </a:rPr>
                        <a:t>Collections Workbench</a:t>
                      </a:r>
                    </a:p>
                  </a:txBody>
                  <a:tcPr marR="0" marT="0" marB="0" anchor="ctr"/>
                </a:tc>
                <a:tc>
                  <a:txBody>
                    <a:bodyPr/>
                    <a:lstStyle/>
                    <a:p>
                      <a:pPr algn="l" fontAlgn="b"/>
                      <a:r>
                        <a:rPr lang="en-US" sz="1000" b="0" i="0" u="none" strike="noStrike" dirty="0" smtClean="0">
                          <a:solidFill>
                            <a:srgbClr val="000000"/>
                          </a:solidFill>
                          <a:effectLst/>
                          <a:latin typeface="Calibri"/>
                        </a:rPr>
                        <a:t>Check Unapplied Payments checkbox as default on Workbench.  Controls what user sees in the search results on the Payments</a:t>
                      </a:r>
                      <a:r>
                        <a:rPr lang="en-US" sz="1000" b="0" i="0" u="none" strike="noStrike" baseline="0" dirty="0" smtClean="0">
                          <a:solidFill>
                            <a:srgbClr val="000000"/>
                          </a:solidFill>
                          <a:effectLst/>
                          <a:latin typeface="Calibri"/>
                        </a:rPr>
                        <a:t> page.</a:t>
                      </a:r>
                      <a:endParaRPr lang="en-US" sz="1000" b="0" i="0" u="none" strike="noStrike" dirty="0">
                        <a:solidFill>
                          <a:srgbClr val="000000"/>
                        </a:solidFill>
                        <a:effectLst/>
                        <a:latin typeface="Calibri"/>
                      </a:endParaRPr>
                    </a:p>
                  </a:txBody>
                  <a:tcPr marR="0" marT="182880" marB="182880" anchor="ctr"/>
                </a:tc>
                <a:tc>
                  <a:txBody>
                    <a:bodyPr/>
                    <a:lstStyle/>
                    <a:p>
                      <a:pPr algn="ctr" fontAlgn="b"/>
                      <a:r>
                        <a:rPr lang="en-US" sz="1000" b="0" i="0" u="none" strike="noStrike" dirty="0" smtClean="0">
                          <a:solidFill>
                            <a:srgbClr val="000000"/>
                          </a:solidFill>
                          <a:effectLst/>
                          <a:latin typeface="Calibri"/>
                        </a:rPr>
                        <a:t>Retrofit</a:t>
                      </a:r>
                      <a:endParaRPr lang="en-US" sz="1000" b="0" i="0" u="none" strike="noStrike" dirty="0">
                        <a:solidFill>
                          <a:srgbClr val="000000"/>
                        </a:solidFill>
                        <a:effectLst/>
                        <a:latin typeface="Calibri"/>
                      </a:endParaRPr>
                    </a:p>
                  </a:txBody>
                  <a:tcPr marL="0" marR="0" marT="0" marB="0" anchor="ctr"/>
                </a:tc>
              </a:tr>
              <a:tr h="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smtClean="0">
                          <a:solidFill>
                            <a:schemeClr val="tx1"/>
                          </a:solidFill>
                          <a:effectLst/>
                          <a:latin typeface="Calibri"/>
                        </a:rPr>
                        <a:t>Payment Application</a:t>
                      </a:r>
                    </a:p>
                  </a:txBody>
                  <a:tcPr marR="0" marT="0" marB="0" anchor="ctr"/>
                </a:tc>
                <a:tc>
                  <a:txBody>
                    <a:bodyPr/>
                    <a:lstStyle/>
                    <a:p>
                      <a:pPr marL="0" indent="0" algn="l" fontAlgn="b">
                        <a:buFont typeface="Arial" panose="020B0604020202020204" pitchFamily="34" charset="0"/>
                        <a:buNone/>
                      </a:pPr>
                      <a:r>
                        <a:rPr lang="en-US" sz="1000" b="0" i="0" u="none" strike="noStrike" dirty="0" smtClean="0">
                          <a:solidFill>
                            <a:srgbClr val="000000"/>
                          </a:solidFill>
                          <a:effectLst/>
                          <a:latin typeface="Calibri"/>
                        </a:rPr>
                        <a:t>     </a:t>
                      </a:r>
                    </a:p>
                    <a:p>
                      <a:pPr marL="0" indent="0" algn="l" fontAlgn="b">
                        <a:buFont typeface="Arial" panose="020B0604020202020204" pitchFamily="34" charset="0"/>
                        <a:buNone/>
                      </a:pPr>
                      <a:r>
                        <a:rPr lang="en-US" sz="1000" b="0" i="0" u="none" strike="noStrike" dirty="0" smtClean="0">
                          <a:solidFill>
                            <a:srgbClr val="000000"/>
                          </a:solidFill>
                          <a:effectLst/>
                          <a:latin typeface="Calibri"/>
                        </a:rPr>
                        <a:t>Apply Payments when Invoice # and amount match.  New custom process created to perform</a:t>
                      </a:r>
                      <a:r>
                        <a:rPr lang="en-US" sz="1000" b="0" i="0" u="none" strike="noStrike" baseline="0" dirty="0" smtClean="0">
                          <a:solidFill>
                            <a:srgbClr val="000000"/>
                          </a:solidFill>
                          <a:effectLst/>
                          <a:latin typeface="Calibri"/>
                        </a:rPr>
                        <a:t> a look-up on customer id ,when there is none provided, using the invoice # referenced on the payment.  Customer ID is then populated on the appropriate AR tables for further payment application.</a:t>
                      </a:r>
                      <a:endParaRPr lang="en-US" sz="1000" b="0" i="0" u="none" strike="noStrike" dirty="0">
                        <a:solidFill>
                          <a:srgbClr val="000000"/>
                        </a:solidFill>
                        <a:effectLst/>
                        <a:latin typeface="Calibri"/>
                      </a:endParaRPr>
                    </a:p>
                  </a:txBody>
                  <a:tcPr marR="0" marT="182880" marB="182880" anchor="ctr"/>
                </a:tc>
                <a:tc>
                  <a:txBody>
                    <a:bodyPr/>
                    <a:lstStyle/>
                    <a:p>
                      <a:pPr algn="l" fontAlgn="b"/>
                      <a:endParaRPr lang="en-US" sz="1000" b="0" i="0" u="none" strike="noStrike" dirty="0" smtClean="0">
                        <a:solidFill>
                          <a:srgbClr val="000000"/>
                        </a:solidFill>
                        <a:effectLst/>
                        <a:latin typeface="Calibri"/>
                      </a:endParaRPr>
                    </a:p>
                    <a:p>
                      <a:pPr marL="0" indent="0" algn="ctr" fontAlgn="b">
                        <a:buFont typeface="Arial" panose="020B0604020202020204" pitchFamily="34" charset="0"/>
                        <a:buNone/>
                      </a:pPr>
                      <a:endParaRPr lang="en-US" sz="1000" b="0" i="0" u="none" strike="noStrike" dirty="0" smtClean="0">
                        <a:solidFill>
                          <a:srgbClr val="000000"/>
                        </a:solidFill>
                        <a:effectLst/>
                        <a:latin typeface="Calibri"/>
                      </a:endParaRPr>
                    </a:p>
                    <a:p>
                      <a:pPr marL="0" indent="0" algn="ctr" fontAlgn="b">
                        <a:buFont typeface="Arial" panose="020B0604020202020204" pitchFamily="34" charset="0"/>
                        <a:buNone/>
                      </a:pPr>
                      <a:r>
                        <a:rPr lang="en-US" sz="1000" b="0" i="0" u="none" strike="noStrike" dirty="0" smtClean="0">
                          <a:solidFill>
                            <a:srgbClr val="000000"/>
                          </a:solidFill>
                          <a:effectLst/>
                          <a:latin typeface="Calibri"/>
                        </a:rPr>
                        <a:t>Retrofit</a:t>
                      </a:r>
                      <a:endParaRPr lang="en-US" sz="1000" b="0" i="0" u="none" strike="noStrike" dirty="0">
                        <a:solidFill>
                          <a:srgbClr val="000000"/>
                        </a:solidFill>
                        <a:effectLst/>
                        <a:latin typeface="Calibri"/>
                      </a:endParaRPr>
                    </a:p>
                  </a:txBody>
                  <a:tcPr marL="0" marR="0" marT="0" marB="0"/>
                </a:tc>
              </a:tr>
              <a:tr h="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smtClean="0">
                          <a:solidFill>
                            <a:schemeClr val="tx1"/>
                          </a:solidFill>
                          <a:effectLst/>
                          <a:latin typeface="Calibri"/>
                        </a:rPr>
                        <a:t>Credit Memo Application &amp; Write-offs</a:t>
                      </a:r>
                    </a:p>
                  </a:txBody>
                  <a:tcPr marR="0" marT="0" marB="0" anchor="ctr"/>
                </a:tc>
                <a:tc>
                  <a:txBody>
                    <a:bodyPr/>
                    <a:lstStyle/>
                    <a:p>
                      <a:pPr algn="l" fontAlgn="b"/>
                      <a:r>
                        <a:rPr lang="en-US" sz="1000" b="0" i="0" u="none" strike="noStrike" dirty="0" smtClean="0">
                          <a:solidFill>
                            <a:srgbClr val="000000"/>
                          </a:solidFill>
                          <a:effectLst/>
                          <a:latin typeface="Calibri"/>
                        </a:rPr>
                        <a:t>New security role and</a:t>
                      </a:r>
                      <a:r>
                        <a:rPr lang="en-US" sz="1000" b="0" i="0" u="none" strike="noStrike" baseline="0" dirty="0" smtClean="0">
                          <a:solidFill>
                            <a:srgbClr val="000000"/>
                          </a:solidFill>
                          <a:effectLst/>
                          <a:latin typeface="Calibri"/>
                        </a:rPr>
                        <a:t> page </a:t>
                      </a:r>
                      <a:r>
                        <a:rPr lang="en-US" sz="1000" b="0" i="0" u="none" strike="noStrike" dirty="0" smtClean="0">
                          <a:solidFill>
                            <a:srgbClr val="000000"/>
                          </a:solidFill>
                          <a:effectLst/>
                          <a:latin typeface="Calibri"/>
                        </a:rPr>
                        <a:t>created to provide access in AR for certain users to write off credit items only, modify GL strings</a:t>
                      </a:r>
                      <a:r>
                        <a:rPr lang="en-US" sz="1000" b="0" i="0" u="none" strike="noStrike" baseline="0" dirty="0" smtClean="0">
                          <a:solidFill>
                            <a:srgbClr val="000000"/>
                          </a:solidFill>
                          <a:effectLst/>
                          <a:latin typeface="Calibri"/>
                        </a:rPr>
                        <a:t> associated with the transaction and restrict ability to post the worksheet.</a:t>
                      </a:r>
                      <a:endParaRPr lang="en-US" sz="1000" b="0" i="0" u="none" strike="noStrike" dirty="0">
                        <a:solidFill>
                          <a:srgbClr val="000000"/>
                        </a:solidFill>
                        <a:effectLst/>
                        <a:latin typeface="Calibri"/>
                      </a:endParaRPr>
                    </a:p>
                  </a:txBody>
                  <a:tcPr marR="0" marT="182880" marB="182880" anchor="ctr"/>
                </a:tc>
                <a:tc>
                  <a:txBody>
                    <a:bodyPr/>
                    <a:lstStyle/>
                    <a:p>
                      <a:pPr algn="ctr" fontAlgn="b"/>
                      <a:r>
                        <a:rPr lang="en-US" sz="1000" b="0" i="0" u="none" strike="noStrike" dirty="0" smtClean="0">
                          <a:solidFill>
                            <a:srgbClr val="000000"/>
                          </a:solidFill>
                          <a:effectLst/>
                          <a:latin typeface="Calibri"/>
                        </a:rPr>
                        <a:t>Retrofit</a:t>
                      </a:r>
                      <a:endParaRPr lang="en-US" sz="1000" b="0" i="0" u="none" strike="noStrike" dirty="0">
                        <a:solidFill>
                          <a:srgbClr val="000000"/>
                        </a:solidFill>
                        <a:effectLst/>
                        <a:latin typeface="Calibri"/>
                      </a:endParaRPr>
                    </a:p>
                  </a:txBody>
                  <a:tcPr marL="0" marR="0" marT="0" marB="0" anchor="ctr"/>
                </a:tc>
              </a:tr>
              <a:tr h="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smtClean="0">
                          <a:solidFill>
                            <a:schemeClr val="tx1"/>
                          </a:solidFill>
                          <a:effectLst/>
                          <a:latin typeface="Calibri"/>
                        </a:rPr>
                        <a:t>Data Separation (</a:t>
                      </a:r>
                      <a:r>
                        <a:rPr lang="en-US" sz="1000" b="1" i="0" u="none" strike="noStrike" dirty="0" err="1" smtClean="0">
                          <a:solidFill>
                            <a:schemeClr val="tx1"/>
                          </a:solidFill>
                          <a:effectLst/>
                          <a:latin typeface="Calibri"/>
                        </a:rPr>
                        <a:t>Optum</a:t>
                      </a:r>
                      <a:r>
                        <a:rPr lang="en-US" sz="1000" b="1" i="0" u="none" strike="noStrike" baseline="0" dirty="0" smtClean="0">
                          <a:solidFill>
                            <a:schemeClr val="tx1"/>
                          </a:solidFill>
                          <a:effectLst/>
                          <a:latin typeface="Calibri"/>
                        </a:rPr>
                        <a:t> General &amp; </a:t>
                      </a:r>
                      <a:r>
                        <a:rPr lang="en-US" sz="1000" b="1" i="0" u="none" strike="noStrike" baseline="0" dirty="0" err="1" smtClean="0">
                          <a:solidFill>
                            <a:schemeClr val="tx1"/>
                          </a:solidFill>
                          <a:effectLst/>
                          <a:latin typeface="Calibri"/>
                        </a:rPr>
                        <a:t>Optum</a:t>
                      </a:r>
                      <a:r>
                        <a:rPr lang="en-US" sz="1000" b="1" i="0" u="none" strike="noStrike" baseline="0" dirty="0" smtClean="0">
                          <a:solidFill>
                            <a:schemeClr val="tx1"/>
                          </a:solidFill>
                          <a:effectLst/>
                          <a:latin typeface="Calibri"/>
                        </a:rPr>
                        <a:t> 360)</a:t>
                      </a:r>
                      <a:endParaRPr lang="en-US" sz="1000" b="1" i="0" u="none" strike="noStrike" dirty="0" smtClean="0">
                        <a:solidFill>
                          <a:schemeClr val="tx1"/>
                        </a:solidFill>
                        <a:effectLst/>
                        <a:latin typeface="Calibri"/>
                      </a:endParaRPr>
                    </a:p>
                  </a:txBody>
                  <a:tcPr marR="0" marT="0" marB="0" anchor="ctr"/>
                </a:tc>
                <a:tc>
                  <a:txBody>
                    <a:bodyPr/>
                    <a:lstStyle/>
                    <a:p>
                      <a:pPr marL="171450" indent="-171450" algn="l" fontAlgn="b">
                        <a:buFont typeface="Arial" panose="020B0604020202020204" pitchFamily="34" charset="0"/>
                        <a:buChar char="•"/>
                      </a:pPr>
                      <a:r>
                        <a:rPr lang="en-US" sz="1000" b="0" i="0" u="none" strike="noStrike" baseline="0" dirty="0" smtClean="0">
                          <a:solidFill>
                            <a:srgbClr val="000000"/>
                          </a:solidFill>
                          <a:effectLst/>
                          <a:latin typeface="Calibri"/>
                        </a:rPr>
                        <a:t>Created  a new process to derive the AR  processing </a:t>
                      </a:r>
                      <a:r>
                        <a:rPr lang="en-US" sz="1000" b="0" i="0" u="none" strike="noStrike" baseline="0" dirty="0" err="1" smtClean="0">
                          <a:solidFill>
                            <a:srgbClr val="000000"/>
                          </a:solidFill>
                          <a:effectLst/>
                          <a:latin typeface="Calibri"/>
                        </a:rPr>
                        <a:t>b.u</a:t>
                      </a:r>
                      <a:r>
                        <a:rPr lang="en-US" sz="1000" b="0" i="0" u="none" strike="noStrike" baseline="0" dirty="0" smtClean="0">
                          <a:solidFill>
                            <a:srgbClr val="000000"/>
                          </a:solidFill>
                          <a:effectLst/>
                          <a:latin typeface="Calibri"/>
                        </a:rPr>
                        <a:t>. for  payments in the lockbox files and update the payment item and </a:t>
                      </a:r>
                      <a:r>
                        <a:rPr lang="en-US" sz="1000" b="0" i="0" u="none" strike="noStrike" baseline="0" dirty="0" err="1" smtClean="0">
                          <a:solidFill>
                            <a:srgbClr val="000000"/>
                          </a:solidFill>
                          <a:effectLst/>
                          <a:latin typeface="Calibri"/>
                        </a:rPr>
                        <a:t>cust</a:t>
                      </a:r>
                      <a:r>
                        <a:rPr lang="en-US" sz="1000" b="0" i="0" u="none" strike="noStrike" baseline="0" dirty="0" smtClean="0">
                          <a:solidFill>
                            <a:srgbClr val="000000"/>
                          </a:solidFill>
                          <a:effectLst/>
                          <a:latin typeface="Calibri"/>
                        </a:rPr>
                        <a:t> tables.</a:t>
                      </a:r>
                    </a:p>
                    <a:p>
                      <a:pPr marL="171450" indent="-171450" algn="l" fontAlgn="b">
                        <a:buFont typeface="Arial" panose="020B0604020202020204" pitchFamily="34" charset="0"/>
                        <a:buChar char="•"/>
                      </a:pPr>
                      <a:r>
                        <a:rPr lang="en-US" sz="1000" b="0" i="0" u="none" strike="noStrike" baseline="0" dirty="0" smtClean="0">
                          <a:solidFill>
                            <a:srgbClr val="000000"/>
                          </a:solidFill>
                          <a:effectLst/>
                          <a:latin typeface="Calibri"/>
                        </a:rPr>
                        <a:t>New process created to derive the appropriate deposit AR business unit by mapping the bank account number  from the lockbox file.</a:t>
                      </a:r>
                    </a:p>
                    <a:p>
                      <a:pPr marL="171450" indent="-171450" algn="l" fontAlgn="b">
                        <a:buFont typeface="Arial" panose="020B0604020202020204" pitchFamily="34" charset="0"/>
                        <a:buChar char="•"/>
                      </a:pPr>
                      <a:r>
                        <a:rPr lang="en-US" sz="1000" b="0" i="0" u="none" strike="noStrike" baseline="0" dirty="0" smtClean="0">
                          <a:solidFill>
                            <a:srgbClr val="000000"/>
                          </a:solidFill>
                          <a:effectLst/>
                          <a:latin typeface="Calibri"/>
                        </a:rPr>
                        <a:t>Separate customer correspondence by AR processing  </a:t>
                      </a:r>
                      <a:r>
                        <a:rPr lang="en-US" sz="1000" b="0" i="0" u="none" strike="noStrike" baseline="0" dirty="0" err="1" smtClean="0">
                          <a:solidFill>
                            <a:srgbClr val="000000"/>
                          </a:solidFill>
                          <a:effectLst/>
                          <a:latin typeface="Calibri"/>
                        </a:rPr>
                        <a:t>b.u</a:t>
                      </a:r>
                      <a:r>
                        <a:rPr lang="en-US" sz="1000" b="0" i="0" u="none" strike="noStrike" baseline="0" dirty="0" smtClean="0">
                          <a:solidFill>
                            <a:srgbClr val="000000"/>
                          </a:solidFill>
                          <a:effectLst/>
                          <a:latin typeface="Calibri"/>
                        </a:rPr>
                        <a:t>. and display the appropriate distinct logo (branding) for that business on the correspondence.  Customer will only receive one statement, however, if  there are open balances in both </a:t>
                      </a:r>
                      <a:r>
                        <a:rPr lang="en-US" sz="1000" b="0" i="0" u="none" strike="noStrike" baseline="0" dirty="0" err="1" smtClean="0">
                          <a:solidFill>
                            <a:srgbClr val="000000"/>
                          </a:solidFill>
                          <a:effectLst/>
                          <a:latin typeface="Calibri"/>
                        </a:rPr>
                        <a:t>b.u.’s</a:t>
                      </a:r>
                      <a:r>
                        <a:rPr lang="en-US" sz="1000" b="0" i="0" u="none" strike="noStrike" baseline="0" dirty="0" smtClean="0">
                          <a:solidFill>
                            <a:srgbClr val="000000"/>
                          </a:solidFill>
                          <a:effectLst/>
                          <a:latin typeface="Calibri"/>
                        </a:rPr>
                        <a:t>.  (Note:  This  customization was later changed and customer correspondence was separated out entirely by </a:t>
                      </a:r>
                      <a:r>
                        <a:rPr lang="en-US" sz="1000" b="0" i="0" u="none" strike="noStrike" baseline="0" dirty="0" err="1" smtClean="0">
                          <a:solidFill>
                            <a:srgbClr val="000000"/>
                          </a:solidFill>
                          <a:effectLst/>
                          <a:latin typeface="Calibri"/>
                        </a:rPr>
                        <a:t>b.u</a:t>
                      </a:r>
                      <a:r>
                        <a:rPr lang="en-US" sz="1000" b="0" i="0" u="none" strike="noStrike" baseline="0" dirty="0" smtClean="0">
                          <a:solidFill>
                            <a:srgbClr val="000000"/>
                          </a:solidFill>
                          <a:effectLst/>
                          <a:latin typeface="Calibri"/>
                        </a:rPr>
                        <a:t>. for the Q3 2015 release.)</a:t>
                      </a:r>
                      <a:endParaRPr lang="en-US" sz="1000" b="0" i="0" u="none" strike="noStrike" dirty="0">
                        <a:solidFill>
                          <a:srgbClr val="000000"/>
                        </a:solidFill>
                        <a:effectLst/>
                        <a:latin typeface="Calibri"/>
                      </a:endParaRPr>
                    </a:p>
                  </a:txBody>
                  <a:tcPr marR="0" marT="182880" marB="182880" anchor="ctr"/>
                </a:tc>
                <a:tc>
                  <a:txBody>
                    <a:bodyPr/>
                    <a:lstStyle/>
                    <a:p>
                      <a:pPr marL="171450" indent="-171450" algn="ctr" fontAlgn="b">
                        <a:buFont typeface="Arial" panose="020B0604020202020204" pitchFamily="34" charset="0"/>
                        <a:buChar char="•"/>
                      </a:pPr>
                      <a:r>
                        <a:rPr lang="en-US" sz="1000" b="0" i="0" u="none" strike="noStrike" dirty="0" smtClean="0">
                          <a:solidFill>
                            <a:srgbClr val="000000"/>
                          </a:solidFill>
                          <a:effectLst/>
                          <a:latin typeface="Calibri"/>
                        </a:rPr>
                        <a:t>Retrofit</a:t>
                      </a:r>
                    </a:p>
                    <a:p>
                      <a:pPr marL="171450" indent="-171450" algn="ctr" fontAlgn="b">
                        <a:buFont typeface="Arial" panose="020B0604020202020204" pitchFamily="34" charset="0"/>
                        <a:buChar char="•"/>
                      </a:pPr>
                      <a:r>
                        <a:rPr lang="en-US" sz="1000" b="0" i="0" u="none" strike="noStrike" dirty="0" smtClean="0">
                          <a:solidFill>
                            <a:srgbClr val="000000"/>
                          </a:solidFill>
                          <a:effectLst/>
                          <a:latin typeface="Calibri"/>
                        </a:rPr>
                        <a:t>Retrofit</a:t>
                      </a:r>
                    </a:p>
                    <a:p>
                      <a:pPr marL="171450" indent="-171450" algn="ctr" fontAlgn="b">
                        <a:buFont typeface="Arial" panose="020B0604020202020204" pitchFamily="34" charset="0"/>
                        <a:buChar char="•"/>
                      </a:pPr>
                      <a:r>
                        <a:rPr lang="en-US" sz="1000" b="0" i="0" u="none" strike="noStrike" smtClean="0">
                          <a:solidFill>
                            <a:srgbClr val="000000"/>
                          </a:solidFill>
                          <a:effectLst/>
                          <a:latin typeface="Calibri"/>
                        </a:rPr>
                        <a:t>Previously</a:t>
                      </a:r>
                      <a:r>
                        <a:rPr lang="en-US" sz="1000" b="0" i="0" u="none" strike="noStrike" baseline="0" smtClean="0">
                          <a:solidFill>
                            <a:srgbClr val="000000"/>
                          </a:solidFill>
                          <a:effectLst/>
                          <a:latin typeface="Calibri"/>
                        </a:rPr>
                        <a:t> eliminated in Q3 2015</a:t>
                      </a:r>
                      <a:endParaRPr lang="en-US" sz="1000" b="0" i="0" u="none" strike="noStrike" dirty="0">
                        <a:solidFill>
                          <a:srgbClr val="000000"/>
                        </a:solidFill>
                        <a:effectLst/>
                        <a:latin typeface="Calibri"/>
                      </a:endParaRPr>
                    </a:p>
                  </a:txBody>
                  <a:tcPr marL="0" marR="0" marT="0" marB="0" anchor="ctr"/>
                </a:tc>
              </a:tr>
            </a:tbl>
          </a:graphicData>
        </a:graphic>
      </p:graphicFrame>
    </p:spTree>
    <p:extLst>
      <p:ext uri="{BB962C8B-B14F-4D97-AF65-F5344CB8AC3E}">
        <p14:creationId xmlns:p14="http://schemas.microsoft.com/office/powerpoint/2010/main" val="177366540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028"/>
            <a:ext cx="8229600" cy="769938"/>
          </a:xfrm>
        </p:spPr>
        <p:txBody>
          <a:bodyPr/>
          <a:lstStyle/>
          <a:p>
            <a:r>
              <a:rPr lang="en-US" dirty="0">
                <a:solidFill>
                  <a:srgbClr val="C00000"/>
                </a:solidFill>
              </a:rPr>
              <a:t>Customizations</a:t>
            </a:r>
          </a:p>
        </p:txBody>
      </p:sp>
      <p:graphicFrame>
        <p:nvGraphicFramePr>
          <p:cNvPr id="3" name="Table 2"/>
          <p:cNvGraphicFramePr>
            <a:graphicFrameLocks noGrp="1"/>
          </p:cNvGraphicFramePr>
          <p:nvPr>
            <p:extLst>
              <p:ext uri="{D42A27DB-BD31-4B8C-83A1-F6EECF244321}">
                <p14:modId xmlns:p14="http://schemas.microsoft.com/office/powerpoint/2010/main" val="313820535"/>
              </p:ext>
            </p:extLst>
          </p:nvPr>
        </p:nvGraphicFramePr>
        <p:xfrm>
          <a:off x="256067" y="740618"/>
          <a:ext cx="8456612" cy="5643880"/>
        </p:xfrm>
        <a:graphic>
          <a:graphicData uri="http://schemas.openxmlformats.org/drawingml/2006/table">
            <a:tbl>
              <a:tblPr firstRow="1" bandRow="1">
                <a:tableStyleId>{8EC20E35-A176-4012-BC5E-935CFFF8708E}</a:tableStyleId>
              </a:tblPr>
              <a:tblGrid>
                <a:gridCol w="2995049"/>
                <a:gridCol w="3904842"/>
                <a:gridCol w="1556721"/>
              </a:tblGrid>
              <a:tr h="370840">
                <a:tc>
                  <a:txBody>
                    <a:bodyPr/>
                    <a:lstStyle/>
                    <a:p>
                      <a:pPr algn="l" fontAlgn="b"/>
                      <a:r>
                        <a:rPr lang="en-US" sz="1400" b="0" i="0" u="none" strike="noStrike" dirty="0" smtClean="0">
                          <a:solidFill>
                            <a:schemeClr val="bg1"/>
                          </a:solidFill>
                          <a:effectLst/>
                          <a:latin typeface="Calibri"/>
                        </a:rPr>
                        <a:t>Customizations</a:t>
                      </a:r>
                      <a:endParaRPr lang="en-US" sz="1400" b="0" i="0" u="none" strike="noStrike" dirty="0">
                        <a:solidFill>
                          <a:schemeClr val="bg1"/>
                        </a:solidFill>
                        <a:effectLst/>
                        <a:latin typeface="Calibri"/>
                      </a:endParaRPr>
                    </a:p>
                  </a:txBody>
                  <a:tcPr marR="0" marT="0" marB="0" anchor="b"/>
                </a:tc>
                <a:tc>
                  <a:txBody>
                    <a:bodyPr/>
                    <a:lstStyle/>
                    <a:p>
                      <a:pPr algn="l" fontAlgn="b"/>
                      <a:r>
                        <a:rPr lang="en-US" sz="1400" b="0" i="0" u="none" strike="noStrike" dirty="0" smtClean="0">
                          <a:solidFill>
                            <a:schemeClr val="bg1"/>
                          </a:solidFill>
                          <a:effectLst/>
                          <a:latin typeface="Calibri"/>
                        </a:rPr>
                        <a:t>Description</a:t>
                      </a:r>
                      <a:endParaRPr lang="en-US" sz="1400" b="0" i="0" u="none" strike="noStrike" dirty="0">
                        <a:solidFill>
                          <a:schemeClr val="bg1"/>
                        </a:solidFill>
                        <a:effectLst/>
                        <a:latin typeface="Calibri"/>
                      </a:endParaRPr>
                    </a:p>
                  </a:txBody>
                  <a:tcPr marR="0" marT="0" marB="0" anchor="ctr"/>
                </a:tc>
                <a:tc>
                  <a:txBody>
                    <a:bodyPr/>
                    <a:lstStyle/>
                    <a:p>
                      <a:pPr algn="ctr" fontAlgn="b"/>
                      <a:r>
                        <a:rPr lang="en-US" sz="1400" b="0" i="0" u="none" strike="noStrike" dirty="0" smtClean="0">
                          <a:solidFill>
                            <a:schemeClr val="bg1"/>
                          </a:solidFill>
                          <a:effectLst/>
                          <a:latin typeface="Calibri"/>
                        </a:rPr>
                        <a:t>Carry forward</a:t>
                      </a:r>
                      <a:endParaRPr lang="en-US" sz="1400" b="0" i="0" u="none" strike="noStrike" dirty="0">
                        <a:solidFill>
                          <a:schemeClr val="bg1"/>
                        </a:solidFill>
                        <a:effectLst/>
                        <a:latin typeface="Calibri"/>
                      </a:endParaRPr>
                    </a:p>
                  </a:txBody>
                  <a:tcPr marL="0" marR="0" marT="0" marB="0" anchor="ctr"/>
                </a:tc>
              </a:tr>
              <a:tr h="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smtClean="0">
                          <a:solidFill>
                            <a:schemeClr val="tx1"/>
                          </a:solidFill>
                          <a:effectLst/>
                          <a:latin typeface="Calibri"/>
                        </a:rPr>
                        <a:t>Maintenance Worksheet Accounting Entries</a:t>
                      </a:r>
                    </a:p>
                  </a:txBody>
                  <a:tcPr marR="0" marT="0" marB="0" anchor="ctr"/>
                </a:tc>
                <a:tc>
                  <a:txBody>
                    <a:bodyPr/>
                    <a:lstStyle/>
                    <a:p>
                      <a:pPr algn="l" fontAlgn="b"/>
                      <a:r>
                        <a:rPr lang="en-US" sz="1000" b="0" i="0" u="none" strike="noStrike" dirty="0" smtClean="0">
                          <a:solidFill>
                            <a:srgbClr val="000000"/>
                          </a:solidFill>
                          <a:effectLst/>
                          <a:latin typeface="Calibri"/>
                        </a:rPr>
                        <a:t>Fix for inter-company</a:t>
                      </a:r>
                      <a:r>
                        <a:rPr lang="en-US" sz="1000" b="0" i="0" u="none" strike="noStrike" baseline="0" dirty="0" smtClean="0">
                          <a:solidFill>
                            <a:srgbClr val="000000"/>
                          </a:solidFill>
                          <a:effectLst/>
                          <a:latin typeface="Calibri"/>
                        </a:rPr>
                        <a:t> accounting issue discovered on On-Account and Credit Memo entries in AR.  </a:t>
                      </a:r>
                      <a:r>
                        <a:rPr lang="en-US" sz="1000" b="0" i="0" u="none" strike="noStrike" dirty="0" smtClean="0">
                          <a:solidFill>
                            <a:srgbClr val="000000"/>
                          </a:solidFill>
                          <a:effectLst/>
                          <a:latin typeface="Calibri"/>
                        </a:rPr>
                        <a:t>Code modified</a:t>
                      </a:r>
                      <a:r>
                        <a:rPr lang="en-US" sz="1000" b="0" i="0" u="none" strike="noStrike" baseline="0" dirty="0" smtClean="0">
                          <a:solidFill>
                            <a:srgbClr val="000000"/>
                          </a:solidFill>
                          <a:effectLst/>
                          <a:latin typeface="Calibri"/>
                        </a:rPr>
                        <a:t> in AR_UPDATE program to ignore the </a:t>
                      </a:r>
                      <a:r>
                        <a:rPr lang="en-US" sz="1000" b="0" i="0" u="none" strike="noStrike" baseline="0" dirty="0" err="1" smtClean="0">
                          <a:solidFill>
                            <a:srgbClr val="000000"/>
                          </a:solidFill>
                          <a:effectLst/>
                          <a:latin typeface="Calibri"/>
                        </a:rPr>
                        <a:t>chartfield</a:t>
                      </a:r>
                      <a:r>
                        <a:rPr lang="en-US" sz="1000" b="0" i="0" u="none" strike="noStrike" baseline="0" dirty="0" smtClean="0">
                          <a:solidFill>
                            <a:srgbClr val="000000"/>
                          </a:solidFill>
                          <a:effectLst/>
                          <a:latin typeface="Calibri"/>
                        </a:rPr>
                        <a:t> inheritance for Maintenance </a:t>
                      </a:r>
                      <a:r>
                        <a:rPr lang="en-US" sz="1000" b="0" i="0" u="none" strike="noStrike" baseline="0" dirty="0" err="1" smtClean="0">
                          <a:solidFill>
                            <a:srgbClr val="000000"/>
                          </a:solidFill>
                          <a:effectLst/>
                          <a:latin typeface="Calibri"/>
                        </a:rPr>
                        <a:t>Wksht</a:t>
                      </a:r>
                      <a:r>
                        <a:rPr lang="en-US" sz="1000" b="0" i="0" u="none" strike="noStrike" baseline="0" dirty="0" smtClean="0">
                          <a:solidFill>
                            <a:srgbClr val="000000"/>
                          </a:solidFill>
                          <a:effectLst/>
                          <a:latin typeface="Calibri"/>
                        </a:rPr>
                        <a:t> transactions and look to the distribution code to derive a default GL string.</a:t>
                      </a:r>
                      <a:endParaRPr lang="en-US" sz="1000" b="0" i="0" u="none" strike="noStrike" dirty="0">
                        <a:solidFill>
                          <a:srgbClr val="000000"/>
                        </a:solidFill>
                        <a:effectLst/>
                        <a:latin typeface="Calibri"/>
                      </a:endParaRPr>
                    </a:p>
                  </a:txBody>
                  <a:tcPr marR="0" marT="182880" marB="182880" anchor="ctr"/>
                </a:tc>
                <a:tc>
                  <a:txBody>
                    <a:bodyPr/>
                    <a:lstStyle/>
                    <a:p>
                      <a:pPr algn="ctr" fontAlgn="b"/>
                      <a:r>
                        <a:rPr lang="en-US" sz="1000" b="0" i="0" u="none" strike="noStrike" dirty="0" smtClean="0">
                          <a:solidFill>
                            <a:srgbClr val="000000"/>
                          </a:solidFill>
                          <a:effectLst/>
                          <a:latin typeface="Calibri"/>
                        </a:rPr>
                        <a:t>Retrofit</a:t>
                      </a:r>
                      <a:endParaRPr lang="en-US" sz="1000" b="0" i="0" u="none" strike="noStrike" dirty="0">
                        <a:solidFill>
                          <a:srgbClr val="000000"/>
                        </a:solidFill>
                        <a:effectLst/>
                        <a:latin typeface="Calibri"/>
                      </a:endParaRPr>
                    </a:p>
                  </a:txBody>
                  <a:tcPr marL="0" marR="0" marT="0" marB="0" anchor="ctr"/>
                </a:tc>
              </a:tr>
              <a:tr h="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smtClean="0">
                          <a:solidFill>
                            <a:schemeClr val="tx1"/>
                          </a:solidFill>
                          <a:effectLst/>
                          <a:latin typeface="Calibri"/>
                        </a:rPr>
                        <a:t>AR Open Balance Conversion &amp; Loads</a:t>
                      </a:r>
                    </a:p>
                  </a:txBody>
                  <a:tcPr marR="0" marT="0" marB="0" anchor="ctr"/>
                </a:tc>
                <a:tc>
                  <a:txBody>
                    <a:bodyPr/>
                    <a:lstStyle/>
                    <a:p>
                      <a:pPr algn="l" fontAlgn="b"/>
                      <a:r>
                        <a:rPr lang="en-US" sz="1000" b="0" i="0" u="none" strike="noStrike" dirty="0" smtClean="0">
                          <a:solidFill>
                            <a:srgbClr val="000000"/>
                          </a:solidFill>
                          <a:effectLst/>
                          <a:latin typeface="Calibri"/>
                        </a:rPr>
                        <a:t>Process created to 1) load</a:t>
                      </a:r>
                      <a:r>
                        <a:rPr lang="en-US" sz="1000" b="0" i="0" u="none" strike="noStrike" baseline="0" dirty="0" smtClean="0">
                          <a:solidFill>
                            <a:srgbClr val="000000"/>
                          </a:solidFill>
                          <a:effectLst/>
                          <a:latin typeface="Calibri"/>
                        </a:rPr>
                        <a:t> Open AR balances for businesses migrating to PS ERP and 2) Load Invoiced activity from EHR on an ad-hoc basis.</a:t>
                      </a:r>
                      <a:endParaRPr lang="en-US" sz="1000" b="0" i="0" u="none" strike="noStrike" dirty="0">
                        <a:solidFill>
                          <a:srgbClr val="000000"/>
                        </a:solidFill>
                        <a:effectLst/>
                        <a:latin typeface="Calibri"/>
                      </a:endParaRPr>
                    </a:p>
                  </a:txBody>
                  <a:tcPr marR="0" marT="182880" marB="182880" anchor="ctr"/>
                </a:tc>
                <a:tc>
                  <a:txBody>
                    <a:bodyPr/>
                    <a:lstStyle/>
                    <a:p>
                      <a:pPr algn="ctr" fontAlgn="b"/>
                      <a:r>
                        <a:rPr lang="en-US" sz="1000" b="0" i="0" u="none" strike="noStrike" dirty="0" smtClean="0">
                          <a:solidFill>
                            <a:srgbClr val="000000"/>
                          </a:solidFill>
                          <a:effectLst/>
                          <a:latin typeface="Calibri"/>
                        </a:rPr>
                        <a:t>Retrofit</a:t>
                      </a:r>
                      <a:endParaRPr lang="en-US" sz="1000" b="0" i="0" u="none" strike="noStrike" dirty="0">
                        <a:solidFill>
                          <a:srgbClr val="000000"/>
                        </a:solidFill>
                        <a:effectLst/>
                        <a:latin typeface="Calibri"/>
                      </a:endParaRPr>
                    </a:p>
                  </a:txBody>
                  <a:tcPr marL="0" marR="0" marT="0" marB="0" anchor="ctr"/>
                </a:tc>
              </a:tr>
              <a:tr h="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smtClean="0">
                          <a:solidFill>
                            <a:schemeClr val="tx1"/>
                          </a:solidFill>
                          <a:effectLst/>
                          <a:latin typeface="Calibri"/>
                        </a:rPr>
                        <a:t>New AR Lockbox for </a:t>
                      </a:r>
                      <a:r>
                        <a:rPr lang="en-US" sz="1000" b="1" i="0" u="none" strike="noStrike" dirty="0" err="1" smtClean="0">
                          <a:solidFill>
                            <a:schemeClr val="tx1"/>
                          </a:solidFill>
                          <a:effectLst/>
                          <a:latin typeface="Calibri"/>
                        </a:rPr>
                        <a:t>Optum</a:t>
                      </a:r>
                      <a:r>
                        <a:rPr lang="en-US" sz="1000" b="1" i="0" u="none" strike="noStrike" dirty="0" smtClean="0">
                          <a:solidFill>
                            <a:schemeClr val="tx1"/>
                          </a:solidFill>
                          <a:effectLst/>
                          <a:latin typeface="Calibri"/>
                        </a:rPr>
                        <a:t> General (AR002)</a:t>
                      </a:r>
                    </a:p>
                  </a:txBody>
                  <a:tcPr marR="0" marT="0" marB="0" anchor="ctr"/>
                </a:tc>
                <a:tc>
                  <a:txBody>
                    <a:bodyPr/>
                    <a:lstStyle/>
                    <a:p>
                      <a:pPr marL="171450" indent="-171450" algn="l" fontAlgn="b">
                        <a:buFont typeface="Arial" panose="020B0604020202020204" pitchFamily="34" charset="0"/>
                        <a:buChar char="•"/>
                      </a:pPr>
                      <a:r>
                        <a:rPr lang="en-US" sz="1000" b="0" i="0" u="none" strike="noStrike" dirty="0" smtClean="0">
                          <a:solidFill>
                            <a:srgbClr val="000000"/>
                          </a:solidFill>
                          <a:effectLst/>
                          <a:latin typeface="Calibri"/>
                        </a:rPr>
                        <a:t>New deposit </a:t>
                      </a:r>
                      <a:r>
                        <a:rPr lang="en-US" sz="1000" b="0" i="0" u="none" strike="noStrike" dirty="0" err="1" smtClean="0">
                          <a:solidFill>
                            <a:srgbClr val="000000"/>
                          </a:solidFill>
                          <a:effectLst/>
                          <a:latin typeface="Calibri"/>
                        </a:rPr>
                        <a:t>b.u</a:t>
                      </a:r>
                      <a:r>
                        <a:rPr lang="en-US" sz="1000" b="0" i="0" u="none" strike="noStrike" dirty="0" smtClean="0">
                          <a:solidFill>
                            <a:srgbClr val="000000"/>
                          </a:solidFill>
                          <a:effectLst/>
                          <a:latin typeface="Calibri"/>
                        </a:rPr>
                        <a:t>. update flag added to </a:t>
                      </a:r>
                      <a:r>
                        <a:rPr lang="en-US" sz="1000" b="0" i="0" u="none" strike="noStrike" dirty="0" err="1" smtClean="0">
                          <a:solidFill>
                            <a:srgbClr val="000000"/>
                          </a:solidFill>
                          <a:effectLst/>
                          <a:latin typeface="Calibri"/>
                        </a:rPr>
                        <a:t>OptumAR</a:t>
                      </a:r>
                      <a:r>
                        <a:rPr lang="en-US" sz="1000" b="0" i="0" u="none" strike="noStrike" dirty="0" smtClean="0">
                          <a:solidFill>
                            <a:srgbClr val="000000"/>
                          </a:solidFill>
                          <a:effectLst/>
                          <a:latin typeface="Calibri"/>
                        </a:rPr>
                        <a:t> Correspondence page.</a:t>
                      </a:r>
                      <a:r>
                        <a:rPr lang="en-US" sz="1000" b="0" i="0" u="none" strike="noStrike" baseline="0" dirty="0" smtClean="0">
                          <a:solidFill>
                            <a:srgbClr val="000000"/>
                          </a:solidFill>
                          <a:effectLst/>
                          <a:latin typeface="Calibri"/>
                        </a:rPr>
                        <a:t>  This flag is used by the custom process OPT_AR_BU (derives the deposit AR </a:t>
                      </a:r>
                      <a:r>
                        <a:rPr lang="en-US" sz="1000" b="0" i="0" u="none" strike="noStrike" baseline="0" dirty="0" err="1" smtClean="0">
                          <a:solidFill>
                            <a:srgbClr val="000000"/>
                          </a:solidFill>
                          <a:effectLst/>
                          <a:latin typeface="Calibri"/>
                        </a:rPr>
                        <a:t>b.u</a:t>
                      </a:r>
                      <a:r>
                        <a:rPr lang="en-US" sz="1000" b="0" i="0" u="none" strike="noStrike" baseline="0" dirty="0" smtClean="0">
                          <a:solidFill>
                            <a:srgbClr val="000000"/>
                          </a:solidFill>
                          <a:effectLst/>
                          <a:latin typeface="Calibri"/>
                        </a:rPr>
                        <a:t>. value) and instructs the program whether to include/exclude a business unit in the derivation process.</a:t>
                      </a:r>
                    </a:p>
                    <a:p>
                      <a:pPr marL="171450" indent="-171450" algn="l" fontAlgn="b">
                        <a:buFont typeface="Arial" panose="020B0604020202020204" pitchFamily="34" charset="0"/>
                        <a:buChar char="•"/>
                      </a:pPr>
                      <a:r>
                        <a:rPr lang="en-US" sz="1000" b="0" i="0" u="none" strike="noStrike" baseline="0" dirty="0" smtClean="0">
                          <a:solidFill>
                            <a:srgbClr val="000000"/>
                          </a:solidFill>
                          <a:effectLst/>
                          <a:latin typeface="Calibri"/>
                        </a:rPr>
                        <a:t>Remit to Address  (Statements/Short Pay Notices) logic updated to use the new common setup tables.</a:t>
                      </a:r>
                    </a:p>
                    <a:p>
                      <a:pPr marL="171450" indent="-171450" algn="l" fontAlgn="b">
                        <a:buFont typeface="Arial" panose="020B0604020202020204" pitchFamily="34" charset="0"/>
                        <a:buChar char="•"/>
                      </a:pPr>
                      <a:r>
                        <a:rPr lang="en-US" sz="1000" b="0" i="0" u="none" strike="noStrike" baseline="0" dirty="0" smtClean="0">
                          <a:solidFill>
                            <a:srgbClr val="000000"/>
                          </a:solidFill>
                          <a:effectLst/>
                          <a:latin typeface="Calibri"/>
                        </a:rPr>
                        <a:t>Removed logic to combine a single statement for a customer  ( Data Separation enhancement)</a:t>
                      </a:r>
                    </a:p>
                    <a:p>
                      <a:pPr marL="171450" indent="-171450" algn="l" fontAlgn="b">
                        <a:buFont typeface="Arial" panose="020B0604020202020204" pitchFamily="34" charset="0"/>
                        <a:buChar char="•"/>
                      </a:pPr>
                      <a:r>
                        <a:rPr lang="en-US" sz="1000" b="0" i="0" u="none" strike="noStrike" baseline="0" dirty="0" smtClean="0">
                          <a:solidFill>
                            <a:srgbClr val="000000"/>
                          </a:solidFill>
                          <a:effectLst/>
                          <a:latin typeface="Calibri"/>
                        </a:rPr>
                        <a:t>Remove default business unit processing logic.</a:t>
                      </a:r>
                    </a:p>
                    <a:p>
                      <a:pPr marL="0" indent="0" algn="l" fontAlgn="b">
                        <a:buFont typeface="Arial" panose="020B0604020202020204" pitchFamily="34" charset="0"/>
                        <a:buNone/>
                      </a:pPr>
                      <a:endParaRPr lang="en-US" sz="1000" kern="1200" dirty="0" smtClean="0">
                        <a:solidFill>
                          <a:schemeClr val="dk1"/>
                        </a:solidFill>
                        <a:effectLst/>
                        <a:latin typeface="Calibri" panose="020F0502020204030204" pitchFamily="34" charset="0"/>
                        <a:ea typeface="+mn-ea"/>
                        <a:cs typeface="Calibri" panose="020F0502020204030204" pitchFamily="34" charset="0"/>
                      </a:endParaRPr>
                    </a:p>
                  </a:txBody>
                  <a:tcPr marR="0" marT="182880" marB="182880" anchor="ctr"/>
                </a:tc>
                <a:tc>
                  <a:txBody>
                    <a:bodyPr/>
                    <a:lstStyle/>
                    <a:p>
                      <a:pPr algn="ctr" fontAlgn="b"/>
                      <a:r>
                        <a:rPr lang="en-US" sz="1000" b="0" i="0" u="none" strike="noStrike" dirty="0" smtClean="0">
                          <a:solidFill>
                            <a:srgbClr val="000000"/>
                          </a:solidFill>
                          <a:effectLst/>
                          <a:latin typeface="Calibri"/>
                        </a:rPr>
                        <a:t>Retrofit</a:t>
                      </a:r>
                      <a:endParaRPr lang="en-US" sz="1000" b="0" i="0" u="none" strike="noStrike" dirty="0">
                        <a:solidFill>
                          <a:srgbClr val="000000"/>
                        </a:solidFill>
                        <a:effectLst/>
                        <a:latin typeface="Calibri"/>
                      </a:endParaRPr>
                    </a:p>
                  </a:txBody>
                  <a:tcPr marL="0" marR="0" marT="0" marB="0" anchor="ctr"/>
                </a:tc>
              </a:tr>
              <a:tr h="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1" i="0" u="none" strike="noStrike" dirty="0" smtClean="0">
                          <a:solidFill>
                            <a:schemeClr val="tx1"/>
                          </a:solidFill>
                          <a:effectLst/>
                          <a:latin typeface="Calibri"/>
                        </a:rPr>
                        <a:t>Multi-Currency Functionality</a:t>
                      </a:r>
                    </a:p>
                  </a:txBody>
                  <a:tcPr marR="0" marT="0" marB="0" anchor="ctr"/>
                </a:tc>
                <a:tc>
                  <a:txBody>
                    <a:bodyPr/>
                    <a:lstStyle/>
                    <a:p>
                      <a:pPr marL="171450" indent="-171450" algn="l" fontAlgn="b">
                        <a:buFont typeface="Arial" panose="020B0604020202020204" pitchFamily="34" charset="0"/>
                        <a:buChar char="•"/>
                      </a:pPr>
                      <a:r>
                        <a:rPr lang="en-US" sz="1000" b="0" i="0" u="none" strike="noStrike" dirty="0" err="1" smtClean="0">
                          <a:solidFill>
                            <a:srgbClr val="000000"/>
                          </a:solidFill>
                          <a:effectLst/>
                          <a:latin typeface="Calibri"/>
                        </a:rPr>
                        <a:t>CitiBank</a:t>
                      </a:r>
                      <a:r>
                        <a:rPr lang="en-US" sz="1000" b="0" i="0" u="none" strike="noStrike" baseline="0" dirty="0" smtClean="0">
                          <a:solidFill>
                            <a:srgbClr val="000000"/>
                          </a:solidFill>
                          <a:effectLst/>
                          <a:latin typeface="Calibri"/>
                        </a:rPr>
                        <a:t> Integration -  created a new pop-up page, accessible via a hyper-link from various payment pages,  with additional payment information for the international payments; added  the new OPT_INT_BNK_ACT table to the functionality that deletes a deposit .</a:t>
                      </a:r>
                    </a:p>
                    <a:p>
                      <a:pPr marL="171450" indent="-171450" algn="l" fontAlgn="b">
                        <a:buFont typeface="Arial" panose="020B0604020202020204" pitchFamily="34" charset="0"/>
                        <a:buChar char="•"/>
                      </a:pPr>
                      <a:r>
                        <a:rPr lang="en-US" sz="1000" b="0" i="0" u="none" strike="noStrike" baseline="0" dirty="0" smtClean="0">
                          <a:solidFill>
                            <a:srgbClr val="000000"/>
                          </a:solidFill>
                          <a:effectLst/>
                          <a:latin typeface="Calibri"/>
                        </a:rPr>
                        <a:t>In-Bound Bank File Pre-Processor -  new process that reads a BAI 2 file containing international payments, loads the data into a new table for further processing and creates a payment file in a U.S. lockbox format.</a:t>
                      </a:r>
                    </a:p>
                    <a:p>
                      <a:pPr marL="171450" indent="-171450" algn="l" fontAlgn="b">
                        <a:buFont typeface="Arial" panose="020B0604020202020204" pitchFamily="34" charset="0"/>
                        <a:buChar char="•"/>
                      </a:pPr>
                      <a:r>
                        <a:rPr lang="en-US" sz="1000" b="0" i="0" u="none" strike="noStrike" baseline="0" dirty="0" smtClean="0">
                          <a:solidFill>
                            <a:srgbClr val="000000"/>
                          </a:solidFill>
                          <a:effectLst/>
                          <a:latin typeface="Calibri"/>
                        </a:rPr>
                        <a:t>Get Paid Integration – modification to existing  custom objects  for the Get Paid export files in support  of international business.</a:t>
                      </a:r>
                      <a:endParaRPr lang="en-US" sz="1000" b="0" i="0" u="none" strike="noStrike" dirty="0">
                        <a:solidFill>
                          <a:srgbClr val="000000"/>
                        </a:solidFill>
                        <a:effectLst/>
                        <a:latin typeface="Calibri"/>
                      </a:endParaRPr>
                    </a:p>
                  </a:txBody>
                  <a:tcPr marR="0" marT="182880" marB="182880" anchor="ctr"/>
                </a:tc>
                <a:tc>
                  <a:txBody>
                    <a:bodyPr/>
                    <a:lstStyle/>
                    <a:p>
                      <a:pPr marL="171450" indent="-171450" algn="ctr" fontAlgn="b">
                        <a:buFont typeface="Arial" panose="020B0604020202020204" pitchFamily="34" charset="0"/>
                        <a:buChar char="•"/>
                      </a:pPr>
                      <a:endParaRPr lang="en-US" sz="1000" b="0" i="0" u="none" strike="noStrike" dirty="0" smtClean="0">
                        <a:solidFill>
                          <a:srgbClr val="000000"/>
                        </a:solidFill>
                        <a:effectLst/>
                        <a:latin typeface="Calibri"/>
                      </a:endParaRPr>
                    </a:p>
                    <a:p>
                      <a:pPr marL="171450" indent="-171450" algn="ctr" fontAlgn="b">
                        <a:buFont typeface="Arial" panose="020B0604020202020204" pitchFamily="34" charset="0"/>
                        <a:buChar char="•"/>
                      </a:pPr>
                      <a:r>
                        <a:rPr lang="en-US" sz="1000" b="0" i="0" u="none" strike="noStrike" dirty="0" smtClean="0">
                          <a:solidFill>
                            <a:srgbClr val="000000"/>
                          </a:solidFill>
                          <a:effectLst/>
                          <a:latin typeface="Calibri"/>
                        </a:rPr>
                        <a:t>Retrofit</a:t>
                      </a:r>
                    </a:p>
                    <a:p>
                      <a:pPr marL="171450" indent="-171450" algn="ctr" fontAlgn="b">
                        <a:buFont typeface="Arial" panose="020B0604020202020204" pitchFamily="34" charset="0"/>
                        <a:buChar char="•"/>
                      </a:pPr>
                      <a:r>
                        <a:rPr lang="en-US" sz="1000" b="0" i="0" u="none" strike="noStrike" dirty="0" smtClean="0">
                          <a:solidFill>
                            <a:srgbClr val="000000"/>
                          </a:solidFill>
                          <a:effectLst/>
                          <a:latin typeface="Calibri"/>
                        </a:rPr>
                        <a:t>Retrofit</a:t>
                      </a:r>
                    </a:p>
                    <a:p>
                      <a:pPr marL="171450" indent="-171450" algn="ctr" fontAlgn="b">
                        <a:buFont typeface="Arial" panose="020B0604020202020204" pitchFamily="34" charset="0"/>
                        <a:buChar char="•"/>
                      </a:pPr>
                      <a:r>
                        <a:rPr lang="en-US" sz="1000" b="0" i="0" u="none" strike="noStrike" dirty="0" smtClean="0">
                          <a:solidFill>
                            <a:srgbClr val="000000"/>
                          </a:solidFill>
                          <a:effectLst/>
                          <a:latin typeface="Calibri"/>
                        </a:rPr>
                        <a:t>Retrofit</a:t>
                      </a:r>
                      <a:endParaRPr lang="en-US" sz="1000" b="0" i="0" u="none" strike="noStrike" dirty="0">
                        <a:solidFill>
                          <a:srgbClr val="000000"/>
                        </a:solidFill>
                        <a:effectLst/>
                        <a:latin typeface="Calibri"/>
                      </a:endParaRPr>
                    </a:p>
                  </a:txBody>
                  <a:tcPr marL="0" marR="0" marT="0" marB="0"/>
                </a:tc>
              </a:tr>
            </a:tbl>
          </a:graphicData>
        </a:graphic>
      </p:graphicFrame>
    </p:spTree>
    <p:extLst>
      <p:ext uri="{BB962C8B-B14F-4D97-AF65-F5344CB8AC3E}">
        <p14:creationId xmlns:p14="http://schemas.microsoft.com/office/powerpoint/2010/main" val="373343885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Custom Reports</a:t>
            </a:r>
            <a:endParaRPr lang="en-US" b="0" dirty="0">
              <a:solidFill>
                <a:srgbClr val="C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352961771"/>
              </p:ext>
            </p:extLst>
          </p:nvPr>
        </p:nvGraphicFramePr>
        <p:xfrm>
          <a:off x="435937" y="1143000"/>
          <a:ext cx="8327063" cy="1758389"/>
        </p:xfrm>
        <a:graphic>
          <a:graphicData uri="http://schemas.openxmlformats.org/drawingml/2006/table">
            <a:tbl>
              <a:tblPr firstRow="1" bandRow="1">
                <a:tableStyleId>{8EC20E35-A176-4012-BC5E-935CFFF8708E}</a:tableStyleId>
              </a:tblPr>
              <a:tblGrid>
                <a:gridCol w="5467264"/>
                <a:gridCol w="1093452"/>
                <a:gridCol w="1766347"/>
              </a:tblGrid>
              <a:tr h="370840">
                <a:tc>
                  <a:txBody>
                    <a:bodyPr/>
                    <a:lstStyle/>
                    <a:p>
                      <a:pPr algn="l" fontAlgn="b"/>
                      <a:r>
                        <a:rPr lang="en-US" sz="1400" b="0" i="0" u="none" strike="noStrike" dirty="0" smtClean="0">
                          <a:solidFill>
                            <a:schemeClr val="bg1"/>
                          </a:solidFill>
                          <a:effectLst/>
                          <a:latin typeface="Calibri"/>
                        </a:rPr>
                        <a:t>Report Name</a:t>
                      </a:r>
                      <a:endParaRPr lang="en-US" sz="1400" b="0" i="0" u="none" strike="noStrike" dirty="0">
                        <a:solidFill>
                          <a:schemeClr val="bg1"/>
                        </a:solidFill>
                        <a:effectLst/>
                        <a:latin typeface="Calibri"/>
                      </a:endParaRPr>
                    </a:p>
                  </a:txBody>
                  <a:tcPr marR="0" marT="0" marB="0" anchor="b"/>
                </a:tc>
                <a:tc>
                  <a:txBody>
                    <a:bodyPr/>
                    <a:lstStyle/>
                    <a:p>
                      <a:pPr algn="ctr" fontAlgn="b"/>
                      <a:r>
                        <a:rPr lang="en-US" sz="1400" b="0" i="0" u="none" strike="noStrike" dirty="0" smtClean="0">
                          <a:solidFill>
                            <a:schemeClr val="bg1"/>
                          </a:solidFill>
                          <a:effectLst/>
                          <a:latin typeface="Calibri"/>
                        </a:rPr>
                        <a:t>Tools</a:t>
                      </a:r>
                      <a:endParaRPr lang="en-US" sz="1400" b="0" i="0" u="none" strike="noStrike" dirty="0">
                        <a:solidFill>
                          <a:schemeClr val="bg1"/>
                        </a:solidFill>
                        <a:effectLst/>
                        <a:latin typeface="Calibri"/>
                      </a:endParaRPr>
                    </a:p>
                  </a:txBody>
                  <a:tcPr marL="0" marR="0" marT="0" marB="0" anchor="ctr"/>
                </a:tc>
                <a:tc>
                  <a:txBody>
                    <a:bodyPr/>
                    <a:lstStyle/>
                    <a:p>
                      <a:pPr algn="ctr" fontAlgn="b"/>
                      <a:r>
                        <a:rPr lang="en-US" sz="1400" b="0" i="0" u="none" strike="noStrike" dirty="0" smtClean="0">
                          <a:solidFill>
                            <a:schemeClr val="bg1"/>
                          </a:solidFill>
                          <a:effectLst/>
                          <a:latin typeface="Calibri"/>
                        </a:rPr>
                        <a:t>Carry</a:t>
                      </a:r>
                      <a:r>
                        <a:rPr lang="en-US" sz="1400" b="0" i="0" u="none" strike="noStrike" baseline="0" dirty="0" smtClean="0">
                          <a:solidFill>
                            <a:schemeClr val="bg1"/>
                          </a:solidFill>
                          <a:effectLst/>
                          <a:latin typeface="Calibri"/>
                        </a:rPr>
                        <a:t> Forward?</a:t>
                      </a:r>
                      <a:endParaRPr lang="en-US" sz="1400" b="0" i="0" u="none" strike="noStrike" dirty="0">
                        <a:solidFill>
                          <a:schemeClr val="bg1"/>
                        </a:solidFill>
                        <a:effectLst/>
                        <a:latin typeface="Calibri"/>
                      </a:endParaRPr>
                    </a:p>
                  </a:txBody>
                  <a:tcPr marL="0" marR="0" marT="0" marB="0" anchor="ctr"/>
                </a:tc>
              </a:tr>
              <a:tr h="543560">
                <a:tc>
                  <a:txBody>
                    <a:bodyPr/>
                    <a:lstStyle/>
                    <a:p>
                      <a:pPr algn="l" fontAlgn="b"/>
                      <a:r>
                        <a:rPr lang="en-US" sz="1200" b="0" i="0" u="none" strike="noStrike" dirty="0" smtClean="0">
                          <a:solidFill>
                            <a:srgbClr val="000000"/>
                          </a:solidFill>
                          <a:effectLst/>
                          <a:latin typeface="Calibri"/>
                        </a:rPr>
                        <a:t>AR Aging OAR3003 -  Cloned</a:t>
                      </a:r>
                      <a:r>
                        <a:rPr lang="en-US" sz="1200" b="0" i="0" u="none" strike="noStrike" baseline="0" dirty="0" smtClean="0">
                          <a:solidFill>
                            <a:srgbClr val="000000"/>
                          </a:solidFill>
                          <a:effectLst/>
                          <a:latin typeface="Calibri"/>
                        </a:rPr>
                        <a:t> existing aging report for International business to exclude the inter and intra receivables.</a:t>
                      </a:r>
                      <a:endParaRPr lang="en-US" sz="1200" b="0" i="0" u="none" strike="noStrike" dirty="0">
                        <a:solidFill>
                          <a:srgbClr val="000000"/>
                        </a:solidFill>
                        <a:effectLst/>
                        <a:latin typeface="Calibri"/>
                      </a:endParaRPr>
                    </a:p>
                  </a:txBody>
                  <a:tcPr marR="0" marT="0" marB="0" anchor="ctr"/>
                </a:tc>
                <a:tc>
                  <a:txBody>
                    <a:bodyPr/>
                    <a:lstStyle/>
                    <a:p>
                      <a:pPr marL="0" algn="ctr" defTabSz="914400" rtl="0" eaLnBrk="1" fontAlgn="b" latinLnBrk="0" hangingPunct="1"/>
                      <a:r>
                        <a:rPr lang="en-US" sz="1100" u="none" strike="noStrike" kern="1200" dirty="0" smtClean="0">
                          <a:solidFill>
                            <a:schemeClr val="dk1"/>
                          </a:solidFill>
                          <a:effectLst/>
                          <a:latin typeface="+mn-lt"/>
                          <a:ea typeface="+mn-ea"/>
                          <a:cs typeface="+mn-cs"/>
                        </a:rPr>
                        <a:t>SQR</a:t>
                      </a:r>
                      <a:endParaRPr lang="en-US" sz="1100" u="none" strike="noStrike" kern="1200" dirty="0">
                        <a:solidFill>
                          <a:schemeClr val="dk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100" u="none" strike="noStrike" kern="1200" dirty="0" smtClean="0">
                          <a:solidFill>
                            <a:schemeClr val="accent3">
                              <a:lumMod val="75000"/>
                            </a:schemeClr>
                          </a:solidFill>
                          <a:effectLst/>
                          <a:latin typeface="+mn-lt"/>
                          <a:ea typeface="+mn-ea"/>
                          <a:cs typeface="+mn-cs"/>
                        </a:rPr>
                        <a:t>Carry Forward</a:t>
                      </a:r>
                      <a:endParaRPr lang="en-US" sz="1100" u="none" strike="noStrike" kern="1200" dirty="0">
                        <a:solidFill>
                          <a:schemeClr val="accent3">
                            <a:lumMod val="75000"/>
                          </a:schemeClr>
                        </a:solidFill>
                        <a:effectLst/>
                        <a:latin typeface="+mn-lt"/>
                        <a:ea typeface="+mn-ea"/>
                        <a:cs typeface="+mn-cs"/>
                      </a:endParaRPr>
                    </a:p>
                  </a:txBody>
                  <a:tcPr marL="0" marR="0" marT="0" marB="0" anchor="ctr"/>
                </a:tc>
              </a:tr>
              <a:tr h="473149">
                <a:tc>
                  <a:txBody>
                    <a:bodyPr/>
                    <a:lstStyle/>
                    <a:p>
                      <a:pPr marL="0" marR="0" indent="0" algn="l" defTabSz="914400" rtl="0" eaLnBrk="1" fontAlgn="b"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Calibri"/>
                      </a:endParaRPr>
                    </a:p>
                  </a:txBody>
                  <a:tcPr marR="0" marT="0" marB="0" anchor="ctr"/>
                </a:tc>
                <a:tc>
                  <a:txBody>
                    <a:bodyPr/>
                    <a:lstStyle/>
                    <a:p>
                      <a:pPr marL="0" algn="ctr" defTabSz="914400" rtl="0" eaLnBrk="1" fontAlgn="b" latinLnBrk="0" hangingPunct="1"/>
                      <a:endParaRPr lang="en-US" sz="1100" u="none" strike="noStrike" kern="1200" dirty="0" smtClean="0">
                        <a:solidFill>
                          <a:schemeClr val="dk1"/>
                        </a:solidFill>
                        <a:effectLst/>
                        <a:latin typeface="+mn-lt"/>
                        <a:ea typeface="+mn-ea"/>
                        <a:cs typeface="+mn-cs"/>
                      </a:endParaRPr>
                    </a:p>
                  </a:txBody>
                  <a:tcPr marL="0" marR="0" marT="0" marB="0" anchor="ctr"/>
                </a:tc>
                <a:tc>
                  <a:txBody>
                    <a:bodyPr/>
                    <a:lstStyle/>
                    <a:p>
                      <a:pPr marL="0" algn="ctr" defTabSz="914400" rtl="0" eaLnBrk="1" fontAlgn="b" latinLnBrk="0" hangingPunct="1"/>
                      <a:endParaRPr lang="en-US" sz="1100" u="none" strike="noStrike" kern="1200" dirty="0" smtClean="0">
                        <a:solidFill>
                          <a:schemeClr val="dk1"/>
                        </a:solidFill>
                        <a:effectLst/>
                        <a:latin typeface="+mn-lt"/>
                        <a:ea typeface="+mn-ea"/>
                        <a:cs typeface="+mn-cs"/>
                      </a:endParaRPr>
                    </a:p>
                  </a:txBody>
                  <a:tcPr marL="0" marR="0" marT="0" marB="0" anchor="ctr"/>
                </a:tc>
              </a:tr>
              <a:tr h="370840">
                <a:tc>
                  <a:txBody>
                    <a:bodyPr/>
                    <a:lstStyle/>
                    <a:p>
                      <a:pPr marL="0" algn="l" defTabSz="914400" rtl="0" eaLnBrk="1" fontAlgn="b" latinLnBrk="0" hangingPunct="1"/>
                      <a:endParaRPr lang="en-US" sz="1200" u="none" strike="noStrike" kern="1200" dirty="0">
                        <a:solidFill>
                          <a:schemeClr val="dk1"/>
                        </a:solidFill>
                        <a:effectLst/>
                        <a:latin typeface="+mn-lt"/>
                        <a:ea typeface="+mn-ea"/>
                        <a:cs typeface="+mn-cs"/>
                      </a:endParaRPr>
                    </a:p>
                  </a:txBody>
                  <a:tcPr marR="0" marT="0" marB="0" anchor="ctr"/>
                </a:tc>
                <a:tc>
                  <a:txBody>
                    <a:bodyPr/>
                    <a:lstStyle/>
                    <a:p>
                      <a:pPr marL="0" algn="ctr" defTabSz="914400" rtl="0" eaLnBrk="1" fontAlgn="b" latinLnBrk="0" hangingPunct="1"/>
                      <a:endParaRPr lang="en-US" sz="1100" u="none" strike="noStrike" kern="1200" dirty="0" smtClean="0">
                        <a:solidFill>
                          <a:schemeClr val="dk1"/>
                        </a:solidFill>
                        <a:effectLst/>
                        <a:latin typeface="+mn-lt"/>
                        <a:ea typeface="+mn-ea"/>
                        <a:cs typeface="+mn-cs"/>
                      </a:endParaRPr>
                    </a:p>
                  </a:txBody>
                  <a:tcPr marL="0" marR="0" marT="0" marB="0" anchor="ctr"/>
                </a:tc>
                <a:tc>
                  <a:txBody>
                    <a:bodyPr/>
                    <a:lstStyle/>
                    <a:p>
                      <a:pPr marL="0" algn="ctr" defTabSz="914400" rtl="0" eaLnBrk="1" fontAlgn="b" latinLnBrk="0" hangingPunct="1"/>
                      <a:endParaRPr lang="en-US" sz="1100" u="none" strike="noStrike" kern="1200" dirty="0" smtClean="0">
                        <a:solidFill>
                          <a:schemeClr val="accent6">
                            <a:lumMod val="60000"/>
                            <a:lumOff val="40000"/>
                          </a:schemeClr>
                        </a:solidFill>
                        <a:effectLst/>
                        <a:latin typeface="+mn-lt"/>
                        <a:ea typeface="+mn-ea"/>
                        <a:cs typeface="+mn-cs"/>
                      </a:endParaRPr>
                    </a:p>
                  </a:txBody>
                  <a:tcPr marL="0" marR="0" marT="0" marB="0" anchor="ctr"/>
                </a:tc>
              </a:tr>
            </a:tbl>
          </a:graphicData>
        </a:graphic>
      </p:graphicFrame>
    </p:spTree>
    <p:extLst>
      <p:ext uri="{BB962C8B-B14F-4D97-AF65-F5344CB8AC3E}">
        <p14:creationId xmlns:p14="http://schemas.microsoft.com/office/powerpoint/2010/main" val="4972299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Pivot Grids</a:t>
            </a:r>
            <a:endParaRPr lang="en-US" dirty="0"/>
          </a:p>
        </p:txBody>
      </p:sp>
      <p:sp>
        <p:nvSpPr>
          <p:cNvPr id="3" name="Content Placeholder 2"/>
          <p:cNvSpPr>
            <a:spLocks noGrp="1"/>
          </p:cNvSpPr>
          <p:nvPr>
            <p:ph idx="1"/>
          </p:nvPr>
        </p:nvSpPr>
        <p:spPr/>
        <p:txBody>
          <a:bodyPr/>
          <a:lstStyle/>
          <a:p>
            <a:r>
              <a:rPr lang="en-US" dirty="0"/>
              <a:t>Pivots grids are based on </a:t>
            </a:r>
            <a:r>
              <a:rPr lang="en-US" dirty="0" smtClean="0"/>
              <a:t>PS Queries </a:t>
            </a:r>
            <a:r>
              <a:rPr lang="en-US" dirty="0"/>
              <a:t>and can display the results in a grid format, a chart format, or both. Use the Pivot Grid Wizard to design how the page should appear.</a:t>
            </a:r>
          </a:p>
          <a:p>
            <a:r>
              <a:rPr lang="en-US" dirty="0"/>
              <a:t>Pivot grids can be added as </a:t>
            </a:r>
            <a:r>
              <a:rPr lang="en-US" dirty="0" err="1"/>
              <a:t>pagelets</a:t>
            </a:r>
            <a:r>
              <a:rPr lang="en-US" dirty="0"/>
              <a:t> (on a user’s Home page) and to the Queries tab in a </a:t>
            </a:r>
            <a:r>
              <a:rPr lang="en-US" dirty="0" err="1"/>
              <a:t>WorkCenter</a:t>
            </a:r>
            <a:r>
              <a:rPr lang="en-US" dirty="0"/>
              <a:t>.</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860" y="2924355"/>
            <a:ext cx="7366958" cy="3290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39416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Inbound</a:t>
            </a:r>
            <a:r>
              <a:rPr lang="en-US" sz="3200" b="0" dirty="0" smtClean="0">
                <a:solidFill>
                  <a:srgbClr val="C00000"/>
                </a:solidFill>
              </a:rPr>
              <a:t> </a:t>
            </a:r>
            <a:r>
              <a:rPr lang="en-US" dirty="0">
                <a:solidFill>
                  <a:srgbClr val="C00000"/>
                </a:solidFill>
              </a:rPr>
              <a:t>Interfaces</a:t>
            </a:r>
          </a:p>
        </p:txBody>
      </p:sp>
      <p:graphicFrame>
        <p:nvGraphicFramePr>
          <p:cNvPr id="4" name="Table 3"/>
          <p:cNvGraphicFramePr>
            <a:graphicFrameLocks noGrp="1"/>
          </p:cNvGraphicFramePr>
          <p:nvPr>
            <p:extLst>
              <p:ext uri="{D42A27DB-BD31-4B8C-83A1-F6EECF244321}">
                <p14:modId xmlns:p14="http://schemas.microsoft.com/office/powerpoint/2010/main" val="4024159117"/>
              </p:ext>
            </p:extLst>
          </p:nvPr>
        </p:nvGraphicFramePr>
        <p:xfrm>
          <a:off x="304801" y="1150938"/>
          <a:ext cx="8445794" cy="3860800"/>
        </p:xfrm>
        <a:graphic>
          <a:graphicData uri="http://schemas.openxmlformats.org/drawingml/2006/table">
            <a:tbl>
              <a:tblPr firstRow="1" bandRow="1">
                <a:tableStyleId>{8EC20E35-A176-4012-BC5E-935CFFF8708E}</a:tableStyleId>
              </a:tblPr>
              <a:tblGrid>
                <a:gridCol w="3102536"/>
                <a:gridCol w="3844099"/>
                <a:gridCol w="1499159"/>
              </a:tblGrid>
              <a:tr h="370840">
                <a:tc>
                  <a:txBody>
                    <a:bodyPr/>
                    <a:lstStyle/>
                    <a:p>
                      <a:pPr algn="l" fontAlgn="b"/>
                      <a:r>
                        <a:rPr lang="en-US" sz="1400" b="0" i="0" u="none" strike="noStrike" dirty="0" smtClean="0">
                          <a:solidFill>
                            <a:schemeClr val="bg1"/>
                          </a:solidFill>
                          <a:effectLst/>
                          <a:latin typeface="Calibri"/>
                        </a:rPr>
                        <a:t>Interface</a:t>
                      </a:r>
                      <a:endParaRPr lang="en-US" sz="1400" b="0" i="0" u="none" strike="noStrike" dirty="0">
                        <a:solidFill>
                          <a:schemeClr val="bg1"/>
                        </a:solidFill>
                        <a:effectLst/>
                        <a:latin typeface="Calibri"/>
                      </a:endParaRPr>
                    </a:p>
                  </a:txBody>
                  <a:tcPr marR="0" marT="0" marB="0" anchor="b"/>
                </a:tc>
                <a:tc>
                  <a:txBody>
                    <a:bodyPr/>
                    <a:lstStyle/>
                    <a:p>
                      <a:pPr algn="l" fontAlgn="b"/>
                      <a:r>
                        <a:rPr lang="en-US" sz="1400" b="0" i="0" u="none" strike="noStrike" dirty="0" smtClean="0">
                          <a:solidFill>
                            <a:schemeClr val="bg1"/>
                          </a:solidFill>
                          <a:effectLst/>
                          <a:latin typeface="Calibri"/>
                        </a:rPr>
                        <a:t>Description</a:t>
                      </a:r>
                      <a:endParaRPr lang="en-US" sz="1400" b="0" i="0" u="none" strike="noStrike" dirty="0">
                        <a:solidFill>
                          <a:schemeClr val="bg1"/>
                        </a:solidFill>
                        <a:effectLst/>
                        <a:latin typeface="Calibri"/>
                      </a:endParaRPr>
                    </a:p>
                  </a:txBody>
                  <a:tcPr marR="0" marT="0" marB="0" anchor="ctr"/>
                </a:tc>
                <a:tc>
                  <a:txBody>
                    <a:bodyPr/>
                    <a:lstStyle/>
                    <a:p>
                      <a:pPr algn="ctr" fontAlgn="b"/>
                      <a:r>
                        <a:rPr lang="en-US" sz="1400" b="0" i="0" u="none" strike="noStrike" dirty="0" smtClean="0">
                          <a:solidFill>
                            <a:schemeClr val="bg1"/>
                          </a:solidFill>
                          <a:effectLst/>
                          <a:latin typeface="Calibri"/>
                        </a:rPr>
                        <a:t>Carry forward</a:t>
                      </a:r>
                      <a:endParaRPr lang="en-US" sz="1400" b="0" i="0" u="none" strike="noStrike" dirty="0">
                        <a:solidFill>
                          <a:schemeClr val="bg1"/>
                        </a:solidFill>
                        <a:effectLst/>
                        <a:latin typeface="Calibri"/>
                      </a:endParaRPr>
                    </a:p>
                  </a:txBody>
                  <a:tcPr marL="0" marR="0" marT="0" marB="0" anchor="ctr"/>
                </a:tc>
              </a:tr>
              <a:tr h="370840">
                <a:tc>
                  <a:txBody>
                    <a:bodyPr/>
                    <a:lstStyle/>
                    <a:p>
                      <a:pPr algn="l" fontAlgn="b"/>
                      <a:r>
                        <a:rPr lang="en-US" sz="1200" b="0" i="0" u="none" strike="noStrike" dirty="0" smtClean="0">
                          <a:solidFill>
                            <a:schemeClr val="tx1">
                              <a:lumMod val="50000"/>
                            </a:schemeClr>
                          </a:solidFill>
                          <a:effectLst/>
                          <a:latin typeface="Calibri"/>
                        </a:rPr>
                        <a:t>Fifth Third Bank</a:t>
                      </a:r>
                      <a:endParaRPr lang="en-US" sz="1200" b="0" i="0" u="none" strike="noStrike" dirty="0">
                        <a:solidFill>
                          <a:schemeClr val="tx1">
                            <a:lumMod val="50000"/>
                          </a:schemeClr>
                        </a:solidFill>
                        <a:effectLst/>
                        <a:latin typeface="Calibri"/>
                      </a:endParaRPr>
                    </a:p>
                  </a:txBody>
                  <a:tcPr marR="0" marT="0" marB="0" anchor="ctr"/>
                </a:tc>
                <a:tc>
                  <a:txBody>
                    <a:bodyPr/>
                    <a:lstStyle/>
                    <a:p>
                      <a:pPr algn="l" fontAlgn="b"/>
                      <a:r>
                        <a:rPr lang="en-US" sz="1100" b="0" i="0" u="none" strike="noStrike" dirty="0" smtClean="0">
                          <a:solidFill>
                            <a:srgbClr val="000000"/>
                          </a:solidFill>
                          <a:effectLst/>
                          <a:latin typeface="Calibri"/>
                        </a:rPr>
                        <a:t>Lockbox</a:t>
                      </a:r>
                      <a:r>
                        <a:rPr lang="en-US" sz="1100" b="0" i="0" u="none" strike="noStrike" baseline="0" dirty="0" smtClean="0">
                          <a:solidFill>
                            <a:srgbClr val="000000"/>
                          </a:solidFill>
                          <a:effectLst/>
                          <a:latin typeface="Calibri"/>
                        </a:rPr>
                        <a:t> files are received via the Electronic Gateway and pushed into a Unix inbound folder.</a:t>
                      </a:r>
                      <a:endParaRPr lang="en-US" sz="1100" b="0" i="0" u="none" strike="noStrike" dirty="0">
                        <a:solidFill>
                          <a:srgbClr val="000000"/>
                        </a:solidFill>
                        <a:effectLst/>
                        <a:latin typeface="Calibri"/>
                      </a:endParaRPr>
                    </a:p>
                  </a:txBody>
                  <a:tcPr marR="0" marT="91440" marB="182880" anchor="ctr"/>
                </a:tc>
                <a:tc>
                  <a:txBody>
                    <a:bodyPr/>
                    <a:lstStyle/>
                    <a:p>
                      <a:pPr algn="ctr" fontAlgn="b"/>
                      <a:r>
                        <a:rPr lang="en-US" sz="1100" b="0" i="0" u="none" strike="noStrike" dirty="0" smtClean="0">
                          <a:solidFill>
                            <a:srgbClr val="000000"/>
                          </a:solidFill>
                          <a:effectLst/>
                          <a:latin typeface="Calibri"/>
                        </a:rPr>
                        <a:t>Retrofit</a:t>
                      </a:r>
                      <a:endParaRPr lang="en-US" sz="1100" b="0" i="0" u="none" strike="noStrike" dirty="0">
                        <a:solidFill>
                          <a:srgbClr val="000000"/>
                        </a:solidFill>
                        <a:effectLst/>
                        <a:latin typeface="Calibri"/>
                      </a:endParaRPr>
                    </a:p>
                  </a:txBody>
                  <a:tcPr marL="0" marR="0" marT="0" marB="0" anchor="ctr"/>
                </a:tc>
              </a:tr>
              <a:tr h="370840">
                <a:tc>
                  <a:txBody>
                    <a:bodyPr/>
                    <a:lstStyle/>
                    <a:p>
                      <a:pPr algn="l" fontAlgn="b"/>
                      <a:r>
                        <a:rPr lang="en-US" sz="1200" b="0" i="0" u="none" strike="noStrike" dirty="0" err="1" smtClean="0">
                          <a:solidFill>
                            <a:schemeClr val="tx1">
                              <a:lumMod val="50000"/>
                            </a:schemeClr>
                          </a:solidFill>
                          <a:effectLst/>
                          <a:latin typeface="Calibri"/>
                        </a:rPr>
                        <a:t>CitiBank</a:t>
                      </a:r>
                      <a:r>
                        <a:rPr lang="en-US" sz="1200" b="0" i="0" u="none" strike="noStrike" dirty="0" smtClean="0">
                          <a:solidFill>
                            <a:schemeClr val="tx1">
                              <a:lumMod val="50000"/>
                            </a:schemeClr>
                          </a:solidFill>
                          <a:effectLst/>
                          <a:latin typeface="Calibri"/>
                        </a:rPr>
                        <a:t>/</a:t>
                      </a:r>
                      <a:r>
                        <a:rPr lang="en-US" sz="1200" b="0" i="0" u="none" strike="noStrike" dirty="0" err="1" smtClean="0">
                          <a:solidFill>
                            <a:schemeClr val="tx1">
                              <a:lumMod val="50000"/>
                            </a:schemeClr>
                          </a:solidFill>
                          <a:effectLst/>
                          <a:latin typeface="Calibri"/>
                        </a:rPr>
                        <a:t>Sungard</a:t>
                      </a:r>
                      <a:endParaRPr lang="en-US" sz="1200" b="0" i="0" u="none" strike="noStrike" dirty="0">
                        <a:solidFill>
                          <a:schemeClr val="tx1">
                            <a:lumMod val="50000"/>
                          </a:schemeClr>
                        </a:solidFill>
                        <a:effectLst/>
                        <a:latin typeface="Calibri"/>
                      </a:endParaRPr>
                    </a:p>
                  </a:txBody>
                  <a:tcPr marR="0" marT="0" marB="0" anchor="ctr"/>
                </a:tc>
                <a:tc>
                  <a:txBody>
                    <a:bodyPr/>
                    <a:lstStyle/>
                    <a:p>
                      <a:pPr algn="l" fontAlgn="b"/>
                      <a:r>
                        <a:rPr lang="en-US" sz="1100" b="0" i="0" u="none" strike="noStrike" dirty="0" err="1" smtClean="0">
                          <a:solidFill>
                            <a:srgbClr val="000000"/>
                          </a:solidFill>
                          <a:effectLst/>
                          <a:latin typeface="Calibri"/>
                        </a:rPr>
                        <a:t>CitiBank</a:t>
                      </a:r>
                      <a:r>
                        <a:rPr lang="en-US" sz="1100" b="0" i="0" u="none" strike="noStrike" dirty="0" smtClean="0">
                          <a:solidFill>
                            <a:srgbClr val="000000"/>
                          </a:solidFill>
                          <a:effectLst/>
                          <a:latin typeface="Calibri"/>
                        </a:rPr>
                        <a:t> BAI Payment</a:t>
                      </a:r>
                      <a:r>
                        <a:rPr lang="en-US" sz="1100" b="0" i="0" u="none" strike="noStrike" baseline="0" dirty="0" smtClean="0">
                          <a:solidFill>
                            <a:srgbClr val="000000"/>
                          </a:solidFill>
                          <a:effectLst/>
                          <a:latin typeface="Calibri"/>
                        </a:rPr>
                        <a:t> files are received daily for </a:t>
                      </a:r>
                      <a:r>
                        <a:rPr lang="en-US" sz="1100" b="0" i="0" u="none" strike="noStrike" baseline="0" dirty="0" err="1" smtClean="0">
                          <a:solidFill>
                            <a:srgbClr val="000000"/>
                          </a:solidFill>
                          <a:effectLst/>
                          <a:latin typeface="Calibri"/>
                        </a:rPr>
                        <a:t>Optum’s</a:t>
                      </a:r>
                      <a:r>
                        <a:rPr lang="en-US" sz="1100" b="0" i="0" u="none" strike="noStrike" baseline="0" dirty="0" smtClean="0">
                          <a:solidFill>
                            <a:srgbClr val="000000"/>
                          </a:solidFill>
                          <a:effectLst/>
                          <a:latin typeface="Calibri"/>
                        </a:rPr>
                        <a:t> International business via </a:t>
                      </a:r>
                      <a:r>
                        <a:rPr lang="en-US" sz="1100" b="0" i="0" u="none" strike="noStrike" baseline="0" dirty="0" err="1" smtClean="0">
                          <a:solidFill>
                            <a:srgbClr val="000000"/>
                          </a:solidFill>
                          <a:effectLst/>
                          <a:latin typeface="Calibri"/>
                        </a:rPr>
                        <a:t>Sungard</a:t>
                      </a:r>
                      <a:r>
                        <a:rPr lang="en-US" sz="1100" b="0" i="0" u="none" strike="noStrike" baseline="0" dirty="0" smtClean="0">
                          <a:solidFill>
                            <a:srgbClr val="000000"/>
                          </a:solidFill>
                          <a:effectLst/>
                          <a:latin typeface="Calibri"/>
                        </a:rPr>
                        <a:t>.  Similar to lockbox files, the files are </a:t>
                      </a:r>
                      <a:r>
                        <a:rPr lang="en-US" sz="1100" b="0" i="0" u="none" strike="noStrike" baseline="0" dirty="0" err="1" smtClean="0">
                          <a:solidFill>
                            <a:srgbClr val="000000"/>
                          </a:solidFill>
                          <a:effectLst/>
                          <a:latin typeface="Calibri"/>
                        </a:rPr>
                        <a:t>SFTP’d</a:t>
                      </a:r>
                      <a:r>
                        <a:rPr lang="en-US" sz="1100" b="0" i="0" u="none" strike="noStrike" baseline="0" dirty="0" smtClean="0">
                          <a:solidFill>
                            <a:srgbClr val="000000"/>
                          </a:solidFill>
                          <a:effectLst/>
                          <a:latin typeface="Calibri"/>
                        </a:rPr>
                        <a:t> into a Unix inbound folder</a:t>
                      </a:r>
                      <a:r>
                        <a:rPr lang="en-US" sz="1100" b="0" i="0" u="none" strike="noStrike" baseline="0" dirty="0" smtClean="0">
                          <a:solidFill>
                            <a:srgbClr val="000000"/>
                          </a:solidFill>
                          <a:effectLst/>
                          <a:latin typeface="Calibri"/>
                        </a:rPr>
                        <a:t>.</a:t>
                      </a:r>
                    </a:p>
                    <a:p>
                      <a:pPr algn="l" fontAlgn="b"/>
                      <a:r>
                        <a:rPr lang="en-US" sz="1100" b="0" i="0" u="none" strike="noStrike" baseline="0" dirty="0" smtClean="0">
                          <a:solidFill>
                            <a:srgbClr val="000000"/>
                          </a:solidFill>
                          <a:effectLst/>
                          <a:latin typeface="Calibri"/>
                        </a:rPr>
                        <a:t>(Note:  FIS (Fidelity National Information Services) acquired </a:t>
                      </a:r>
                      <a:r>
                        <a:rPr lang="en-US" sz="1100" b="0" i="0" u="none" strike="noStrike" baseline="0" dirty="0" err="1" smtClean="0">
                          <a:solidFill>
                            <a:srgbClr val="000000"/>
                          </a:solidFill>
                          <a:effectLst/>
                          <a:latin typeface="Calibri"/>
                        </a:rPr>
                        <a:t>Sungard</a:t>
                      </a:r>
                      <a:r>
                        <a:rPr lang="en-US" sz="1100" b="0" i="0" u="none" strike="noStrike" baseline="0" dirty="0" smtClean="0">
                          <a:solidFill>
                            <a:srgbClr val="000000"/>
                          </a:solidFill>
                          <a:effectLst/>
                          <a:latin typeface="Calibri"/>
                        </a:rPr>
                        <a:t> in the latter part of 2015.) </a:t>
                      </a:r>
                      <a:endParaRPr lang="en-US" sz="1100" b="0" i="0" u="none" strike="noStrike" dirty="0">
                        <a:solidFill>
                          <a:srgbClr val="000000"/>
                        </a:solidFill>
                        <a:effectLst/>
                        <a:latin typeface="Calibri"/>
                      </a:endParaRPr>
                    </a:p>
                  </a:txBody>
                  <a:tcPr marR="0" marT="91440" marB="182880" anchor="ctr"/>
                </a:tc>
                <a:tc>
                  <a:txBody>
                    <a:bodyPr/>
                    <a:lstStyle/>
                    <a:p>
                      <a:pPr algn="ctr" fontAlgn="b"/>
                      <a:r>
                        <a:rPr lang="en-US" sz="1100" b="0" i="0" u="none" strike="noStrike" dirty="0" smtClean="0">
                          <a:solidFill>
                            <a:srgbClr val="000000"/>
                          </a:solidFill>
                          <a:effectLst/>
                          <a:latin typeface="Calibri"/>
                        </a:rPr>
                        <a:t>Retrofit</a:t>
                      </a:r>
                      <a:endParaRPr lang="en-US" sz="1100" b="0" i="0" u="none" strike="noStrike" dirty="0">
                        <a:solidFill>
                          <a:srgbClr val="000000"/>
                        </a:solidFill>
                        <a:effectLst/>
                        <a:latin typeface="Calibri"/>
                      </a:endParaRPr>
                    </a:p>
                  </a:txBody>
                  <a:tcPr marL="0" marR="0" marT="0" marB="0" anchor="ctr"/>
                </a:tc>
              </a:tr>
              <a:tr h="370840">
                <a:tc>
                  <a:txBody>
                    <a:bodyPr/>
                    <a:lstStyle/>
                    <a:p>
                      <a:pPr algn="l" fontAlgn="b"/>
                      <a:endParaRPr lang="en-US" sz="1200" b="0" i="0" u="none" strike="noStrike" dirty="0" smtClean="0">
                        <a:solidFill>
                          <a:schemeClr val="accent3">
                            <a:lumMod val="75000"/>
                          </a:schemeClr>
                        </a:solidFill>
                        <a:effectLst/>
                        <a:latin typeface="Calibri"/>
                      </a:endParaRPr>
                    </a:p>
                  </a:txBody>
                  <a:tcPr marR="0" marT="0" marB="0" anchor="ctr"/>
                </a:tc>
                <a:tc>
                  <a:txBody>
                    <a:bodyPr/>
                    <a:lstStyle/>
                    <a:p>
                      <a:pPr algn="l" fontAlgn="b"/>
                      <a:endParaRPr lang="en-US" sz="1100" b="0" i="0" u="none" strike="noStrike" dirty="0" smtClean="0">
                        <a:solidFill>
                          <a:srgbClr val="000000"/>
                        </a:solidFill>
                        <a:effectLst/>
                        <a:latin typeface="Calibri"/>
                      </a:endParaRPr>
                    </a:p>
                  </a:txBody>
                  <a:tcPr marR="0" marT="91440" marB="182880" anchor="ctr"/>
                </a:tc>
                <a:tc>
                  <a:txBody>
                    <a:bodyPr/>
                    <a:lstStyle/>
                    <a:p>
                      <a:pPr algn="ctr" fontAlgn="b"/>
                      <a:endParaRPr lang="en-US" sz="1100" b="0" i="0" u="none" strike="noStrike" dirty="0">
                        <a:solidFill>
                          <a:srgbClr val="000000"/>
                        </a:solidFill>
                        <a:effectLst/>
                        <a:latin typeface="Calibri"/>
                      </a:endParaRPr>
                    </a:p>
                  </a:txBody>
                  <a:tcPr marL="0" marR="0" marT="0" marB="0" anchor="ctr"/>
                </a:tc>
              </a:tr>
              <a:tr h="370840">
                <a:tc>
                  <a:txBody>
                    <a:bodyPr/>
                    <a:lstStyle/>
                    <a:p>
                      <a:pPr algn="l" fontAlgn="b"/>
                      <a:endParaRPr lang="en-US" sz="1200" b="0" i="0" u="none" strike="noStrike" dirty="0" smtClean="0">
                        <a:solidFill>
                          <a:schemeClr val="accent3">
                            <a:lumMod val="75000"/>
                          </a:schemeClr>
                        </a:solidFill>
                        <a:effectLst/>
                        <a:latin typeface="Calibri"/>
                      </a:endParaRPr>
                    </a:p>
                  </a:txBody>
                  <a:tcPr marR="0" marT="0" marB="0" anchor="ctr"/>
                </a:tc>
                <a:tc>
                  <a:txBody>
                    <a:bodyPr/>
                    <a:lstStyle/>
                    <a:p>
                      <a:pPr algn="l" fontAlgn="b"/>
                      <a:endParaRPr lang="en-US" sz="1100" b="0" i="0" u="none" strike="noStrike" dirty="0">
                        <a:solidFill>
                          <a:srgbClr val="000000"/>
                        </a:solidFill>
                        <a:effectLst/>
                        <a:latin typeface="Calibri"/>
                      </a:endParaRPr>
                    </a:p>
                  </a:txBody>
                  <a:tcPr marR="0" marT="91440" marB="182880" anchor="ctr"/>
                </a:tc>
                <a:tc>
                  <a:txBody>
                    <a:bodyPr/>
                    <a:lstStyle/>
                    <a:p>
                      <a:pPr algn="ctr" fontAlgn="b"/>
                      <a:endParaRPr lang="en-US" sz="1100" b="0" i="0" u="none" strike="noStrike" dirty="0">
                        <a:solidFill>
                          <a:srgbClr val="000000"/>
                        </a:solidFill>
                        <a:effectLst/>
                        <a:latin typeface="Calibri"/>
                      </a:endParaRPr>
                    </a:p>
                  </a:txBody>
                  <a:tcPr marL="0" marR="0" marT="0" marB="0" anchor="ctr"/>
                </a:tc>
              </a:tr>
              <a:tr h="370840">
                <a:tc>
                  <a:txBody>
                    <a:bodyPr/>
                    <a:lstStyle/>
                    <a:p>
                      <a:pPr algn="l" fontAlgn="b"/>
                      <a:endParaRPr lang="en-US" sz="1200" b="0" i="0" u="none" strike="noStrike" dirty="0" smtClean="0">
                        <a:solidFill>
                          <a:schemeClr val="accent3">
                            <a:lumMod val="75000"/>
                          </a:schemeClr>
                        </a:solidFill>
                        <a:effectLst/>
                        <a:latin typeface="Calibri"/>
                      </a:endParaRPr>
                    </a:p>
                  </a:txBody>
                  <a:tcPr marR="0" marT="0" marB="0" anchor="ctr"/>
                </a:tc>
                <a:tc>
                  <a:txBody>
                    <a:bodyPr/>
                    <a:lstStyle/>
                    <a:p>
                      <a:pPr algn="l" fontAlgn="b"/>
                      <a:endParaRPr lang="en-US" sz="1100" b="0" i="0" u="none" strike="noStrike" dirty="0" smtClean="0">
                        <a:solidFill>
                          <a:srgbClr val="000000"/>
                        </a:solidFill>
                        <a:effectLst/>
                        <a:latin typeface="Calibri"/>
                      </a:endParaRPr>
                    </a:p>
                  </a:txBody>
                  <a:tcPr marR="0" marT="91440" marB="182880" anchor="ctr"/>
                </a:tc>
                <a:tc>
                  <a:txBody>
                    <a:bodyPr/>
                    <a:lstStyle/>
                    <a:p>
                      <a:pPr algn="ctr" fontAlgn="b"/>
                      <a:endParaRPr lang="en-US" sz="1100" b="0" i="0" u="none" strike="noStrike" dirty="0">
                        <a:solidFill>
                          <a:srgbClr val="000000"/>
                        </a:solidFill>
                        <a:effectLst/>
                        <a:latin typeface="Calibri"/>
                      </a:endParaRPr>
                    </a:p>
                  </a:txBody>
                  <a:tcPr marL="0" marR="0" marT="0" marB="0" anchor="ctr"/>
                </a:tc>
              </a:tr>
              <a:tr h="370840">
                <a:tc>
                  <a:txBody>
                    <a:bodyPr/>
                    <a:lstStyle/>
                    <a:p>
                      <a:pPr algn="l" fontAlgn="b"/>
                      <a:endParaRPr lang="en-US" sz="1200" b="0" i="0" u="none" strike="noStrike" dirty="0" smtClean="0">
                        <a:solidFill>
                          <a:schemeClr val="accent3">
                            <a:lumMod val="75000"/>
                          </a:schemeClr>
                        </a:solidFill>
                        <a:effectLst/>
                        <a:latin typeface="Calibri"/>
                      </a:endParaRPr>
                    </a:p>
                  </a:txBody>
                  <a:tcPr marR="0" marT="0" marB="0" anchor="ctr"/>
                </a:tc>
                <a:tc>
                  <a:txBody>
                    <a:bodyPr/>
                    <a:lstStyle/>
                    <a:p>
                      <a:pPr algn="l" fontAlgn="b"/>
                      <a:endParaRPr lang="en-US" sz="1100" b="0" i="0" u="none" strike="noStrike" dirty="0">
                        <a:solidFill>
                          <a:srgbClr val="000000"/>
                        </a:solidFill>
                        <a:effectLst/>
                        <a:latin typeface="Calibri"/>
                      </a:endParaRPr>
                    </a:p>
                  </a:txBody>
                  <a:tcPr marR="0" marT="91440" marB="182880" anchor="ctr"/>
                </a:tc>
                <a:tc>
                  <a:txBody>
                    <a:bodyPr/>
                    <a:lstStyle/>
                    <a:p>
                      <a:pPr algn="ctr" fontAlgn="b"/>
                      <a:endParaRPr lang="en-US" sz="1100" b="0" i="0" u="none" strike="noStrike" dirty="0">
                        <a:solidFill>
                          <a:srgbClr val="000000"/>
                        </a:solidFill>
                        <a:effectLst/>
                        <a:latin typeface="Calibri"/>
                      </a:endParaRPr>
                    </a:p>
                  </a:txBody>
                  <a:tcPr marL="0" marR="0" marT="0" marB="0" anchor="ctr"/>
                </a:tc>
              </a:tr>
            </a:tbl>
          </a:graphicData>
        </a:graphic>
      </p:graphicFrame>
    </p:spTree>
    <p:extLst>
      <p:ext uri="{BB962C8B-B14F-4D97-AF65-F5344CB8AC3E}">
        <p14:creationId xmlns:p14="http://schemas.microsoft.com/office/powerpoint/2010/main" val="232751951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Outbound</a:t>
            </a:r>
            <a:r>
              <a:rPr lang="en-US" sz="3200" b="0" dirty="0" smtClean="0">
                <a:solidFill>
                  <a:srgbClr val="C00000"/>
                </a:solidFill>
              </a:rPr>
              <a:t> </a:t>
            </a:r>
            <a:r>
              <a:rPr lang="en-US" dirty="0">
                <a:solidFill>
                  <a:srgbClr val="C00000"/>
                </a:solidFill>
              </a:rPr>
              <a:t>Interfaces</a:t>
            </a:r>
          </a:p>
        </p:txBody>
      </p:sp>
      <p:graphicFrame>
        <p:nvGraphicFramePr>
          <p:cNvPr id="3" name="Table 2"/>
          <p:cNvGraphicFramePr>
            <a:graphicFrameLocks noGrp="1"/>
          </p:cNvGraphicFramePr>
          <p:nvPr>
            <p:extLst>
              <p:ext uri="{D42A27DB-BD31-4B8C-83A1-F6EECF244321}">
                <p14:modId xmlns:p14="http://schemas.microsoft.com/office/powerpoint/2010/main" val="3118469245"/>
              </p:ext>
            </p:extLst>
          </p:nvPr>
        </p:nvGraphicFramePr>
        <p:xfrm>
          <a:off x="230188" y="1150938"/>
          <a:ext cx="8509776" cy="2108200"/>
        </p:xfrm>
        <a:graphic>
          <a:graphicData uri="http://schemas.openxmlformats.org/drawingml/2006/table">
            <a:tbl>
              <a:tblPr firstRow="1" bandRow="1">
                <a:tableStyleId>{8EC20E35-A176-4012-BC5E-935CFFF8708E}</a:tableStyleId>
              </a:tblPr>
              <a:tblGrid>
                <a:gridCol w="3013878"/>
                <a:gridCol w="3929390"/>
                <a:gridCol w="1566508"/>
              </a:tblGrid>
              <a:tr h="370840">
                <a:tc>
                  <a:txBody>
                    <a:bodyPr/>
                    <a:lstStyle/>
                    <a:p>
                      <a:pPr algn="l" fontAlgn="b"/>
                      <a:r>
                        <a:rPr lang="en-US" sz="1400" b="0" i="0" u="none" strike="noStrike" dirty="0" smtClean="0">
                          <a:solidFill>
                            <a:schemeClr val="bg1"/>
                          </a:solidFill>
                          <a:effectLst/>
                          <a:latin typeface="Calibri"/>
                        </a:rPr>
                        <a:t>Interface</a:t>
                      </a:r>
                      <a:endParaRPr lang="en-US" sz="1400" b="0" i="0" u="none" strike="noStrike" dirty="0">
                        <a:solidFill>
                          <a:schemeClr val="bg1"/>
                        </a:solidFill>
                        <a:effectLst/>
                        <a:latin typeface="Calibri"/>
                      </a:endParaRPr>
                    </a:p>
                  </a:txBody>
                  <a:tcPr marR="0" marT="0" marB="0" anchor="b"/>
                </a:tc>
                <a:tc>
                  <a:txBody>
                    <a:bodyPr/>
                    <a:lstStyle/>
                    <a:p>
                      <a:pPr algn="l" fontAlgn="b"/>
                      <a:r>
                        <a:rPr lang="en-US" sz="1400" b="0" i="0" u="none" strike="noStrike" dirty="0" smtClean="0">
                          <a:solidFill>
                            <a:schemeClr val="bg1"/>
                          </a:solidFill>
                          <a:effectLst/>
                          <a:latin typeface="Calibri"/>
                        </a:rPr>
                        <a:t>Description</a:t>
                      </a:r>
                      <a:endParaRPr lang="en-US" sz="1400" b="0" i="0" u="none" strike="noStrike" dirty="0">
                        <a:solidFill>
                          <a:schemeClr val="bg1"/>
                        </a:solidFill>
                        <a:effectLst/>
                        <a:latin typeface="Calibri"/>
                      </a:endParaRPr>
                    </a:p>
                  </a:txBody>
                  <a:tcPr marR="0" marT="0" marB="0" anchor="ctr"/>
                </a:tc>
                <a:tc>
                  <a:txBody>
                    <a:bodyPr/>
                    <a:lstStyle/>
                    <a:p>
                      <a:pPr algn="ctr" fontAlgn="b"/>
                      <a:r>
                        <a:rPr lang="en-US" sz="1400" b="0" i="0" u="none" strike="noStrike" dirty="0" smtClean="0">
                          <a:solidFill>
                            <a:schemeClr val="bg1"/>
                          </a:solidFill>
                          <a:effectLst/>
                          <a:latin typeface="Calibri"/>
                        </a:rPr>
                        <a:t>Carry forward</a:t>
                      </a:r>
                      <a:endParaRPr lang="en-US" sz="1400" b="0" i="0" u="none" strike="noStrike" dirty="0">
                        <a:solidFill>
                          <a:schemeClr val="bg1"/>
                        </a:solidFill>
                        <a:effectLst/>
                        <a:latin typeface="Calibri"/>
                      </a:endParaRPr>
                    </a:p>
                  </a:txBody>
                  <a:tcPr marL="0" marR="0" marT="0" marB="0" anchor="ctr"/>
                </a:tc>
              </a:tr>
              <a:tr h="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chemeClr val="tx1">
                              <a:lumMod val="50000"/>
                            </a:schemeClr>
                          </a:solidFill>
                          <a:effectLst/>
                          <a:latin typeface="Calibri"/>
                        </a:rPr>
                        <a:t>Get Paid Application</a:t>
                      </a:r>
                    </a:p>
                  </a:txBody>
                  <a:tcPr marR="0" marT="0" marB="0" anchor="ctr"/>
                </a:tc>
                <a:tc>
                  <a:txBody>
                    <a:bodyPr/>
                    <a:lstStyle/>
                    <a:p>
                      <a:pPr algn="l" fontAlgn="b"/>
                      <a:r>
                        <a:rPr lang="en-US" sz="1100" b="0" i="0" u="none" strike="noStrike" dirty="0" smtClean="0">
                          <a:solidFill>
                            <a:srgbClr val="000000"/>
                          </a:solidFill>
                          <a:effectLst/>
                          <a:latin typeface="Calibri"/>
                        </a:rPr>
                        <a:t>5</a:t>
                      </a:r>
                      <a:r>
                        <a:rPr lang="en-US" sz="1100" b="0" i="0" u="none" strike="noStrike" baseline="0" dirty="0" smtClean="0">
                          <a:solidFill>
                            <a:srgbClr val="000000"/>
                          </a:solidFill>
                          <a:effectLst/>
                          <a:latin typeface="Calibri"/>
                        </a:rPr>
                        <a:t> extracts are generated on a daily basis and currently sent via SFTP to Get Paid.  (Note:  Modification is underway to provide Get Paid with access to read the PS ERP staging tables </a:t>
                      </a:r>
                      <a:r>
                        <a:rPr lang="en-US" sz="1100" b="0" i="0" u="none" strike="noStrike" baseline="0" smtClean="0">
                          <a:solidFill>
                            <a:srgbClr val="000000"/>
                          </a:solidFill>
                          <a:effectLst/>
                          <a:latin typeface="Calibri"/>
                        </a:rPr>
                        <a:t>directly.)</a:t>
                      </a:r>
                      <a:endParaRPr lang="en-US" sz="1100" b="0" i="0" u="none" strike="noStrike" dirty="0">
                        <a:solidFill>
                          <a:srgbClr val="000000"/>
                        </a:solidFill>
                        <a:effectLst/>
                        <a:latin typeface="Calibri"/>
                      </a:endParaRPr>
                    </a:p>
                  </a:txBody>
                  <a:tcPr marR="0" marT="182880" marB="182880" anchor="ctr"/>
                </a:tc>
                <a:tc>
                  <a:txBody>
                    <a:bodyPr/>
                    <a:lstStyle/>
                    <a:p>
                      <a:pPr algn="ctr" fontAlgn="b"/>
                      <a:r>
                        <a:rPr lang="en-US" sz="1100" b="0" i="0" u="none" strike="noStrike" dirty="0" smtClean="0">
                          <a:solidFill>
                            <a:srgbClr val="000000"/>
                          </a:solidFill>
                          <a:effectLst/>
                          <a:latin typeface="Calibri"/>
                        </a:rPr>
                        <a:t>Retrofit</a:t>
                      </a:r>
                      <a:endParaRPr lang="en-US" sz="1100" b="0" i="0" u="none" strike="noStrike" dirty="0">
                        <a:solidFill>
                          <a:srgbClr val="000000"/>
                        </a:solidFill>
                        <a:effectLst/>
                        <a:latin typeface="Calibri"/>
                      </a:endParaRPr>
                    </a:p>
                  </a:txBody>
                  <a:tcPr marL="0" marR="0" marT="0" marB="0" anchor="ctr"/>
                </a:tc>
              </a:tr>
              <a:tr h="818568">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chemeClr val="tx1">
                              <a:lumMod val="50000"/>
                            </a:schemeClr>
                          </a:solidFill>
                          <a:effectLst/>
                          <a:latin typeface="Calibri"/>
                        </a:rPr>
                        <a:t>Statements</a:t>
                      </a:r>
                    </a:p>
                  </a:txBody>
                  <a:tcPr marR="0" marT="0" marB="0" anchor="ctr"/>
                </a:tc>
                <a:tc>
                  <a:txBody>
                    <a:bodyPr/>
                    <a:lstStyle/>
                    <a:p>
                      <a:pPr marL="0" indent="0" algn="l" fontAlgn="b">
                        <a:buFont typeface="Arial" panose="020B0604020202020204" pitchFamily="34" charset="0"/>
                        <a:buNone/>
                      </a:pPr>
                      <a:r>
                        <a:rPr lang="en-US" sz="1100" b="0" i="0" u="none" strike="noStrike" baseline="0" dirty="0" smtClean="0">
                          <a:solidFill>
                            <a:srgbClr val="000000"/>
                          </a:solidFill>
                          <a:effectLst/>
                          <a:latin typeface="Calibri"/>
                        </a:rPr>
                        <a:t>Generate and send a manifest file of the statements to </a:t>
                      </a:r>
                      <a:r>
                        <a:rPr lang="en-US" sz="1100" b="0" i="0" u="none" strike="noStrike" baseline="0" dirty="0" err="1" smtClean="0">
                          <a:solidFill>
                            <a:srgbClr val="000000"/>
                          </a:solidFill>
                          <a:effectLst/>
                          <a:latin typeface="Calibri"/>
                        </a:rPr>
                        <a:t>Shutterfly</a:t>
                      </a:r>
                      <a:r>
                        <a:rPr lang="en-US" sz="1100" b="0" i="0" u="none" strike="noStrike" baseline="0" dirty="0" smtClean="0">
                          <a:solidFill>
                            <a:srgbClr val="000000"/>
                          </a:solidFill>
                          <a:effectLst/>
                          <a:latin typeface="Calibri"/>
                        </a:rPr>
                        <a:t> (formerly Duncan) for delivery to customers where customer contact’s delivery method = “Print”.</a:t>
                      </a:r>
                    </a:p>
                  </a:txBody>
                  <a:tcPr marR="0" marT="182880" marB="182880" anchor="ctr"/>
                </a:tc>
                <a:tc>
                  <a:txBody>
                    <a:bodyPr/>
                    <a:lstStyle/>
                    <a:p>
                      <a:pPr algn="ctr" fontAlgn="b"/>
                      <a:r>
                        <a:rPr lang="en-US" sz="1100" b="0" i="0" u="none" strike="noStrike" dirty="0" smtClean="0">
                          <a:solidFill>
                            <a:srgbClr val="000000"/>
                          </a:solidFill>
                          <a:effectLst/>
                          <a:latin typeface="Calibri"/>
                        </a:rPr>
                        <a:t>Retrofit</a:t>
                      </a:r>
                      <a:endParaRPr lang="en-US" sz="1100" b="0" i="0" u="none" strike="noStrike" dirty="0">
                        <a:solidFill>
                          <a:srgbClr val="000000"/>
                        </a:solidFill>
                        <a:effectLst/>
                        <a:latin typeface="Calibri"/>
                      </a:endParaRPr>
                    </a:p>
                  </a:txBody>
                  <a:tcPr marL="0" marR="0" marT="0" marB="0" anchor="ctr"/>
                </a:tc>
              </a:tr>
            </a:tbl>
          </a:graphicData>
        </a:graphic>
      </p:graphicFrame>
    </p:spTree>
    <p:extLst>
      <p:ext uri="{BB962C8B-B14F-4D97-AF65-F5344CB8AC3E}">
        <p14:creationId xmlns:p14="http://schemas.microsoft.com/office/powerpoint/2010/main" val="319464177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Questions</a:t>
            </a:r>
            <a:endParaRPr lang="en-US" dirty="0">
              <a:solidFill>
                <a:srgbClr val="C00000"/>
              </a:solidFill>
            </a:endParaRPr>
          </a:p>
        </p:txBody>
      </p:sp>
      <p:pic>
        <p:nvPicPr>
          <p:cNvPr id="5" name="Picture 14" descr="http://espei.com/wp-content/uploads/2013/05/equipmentprotection3.png"/>
          <p:cNvPicPr>
            <a:picLocks noChangeAspect="1" noChangeArrowheads="1"/>
          </p:cNvPicPr>
          <p:nvPr/>
        </p:nvPicPr>
        <p:blipFill>
          <a:blip r:embed="rId2">
            <a:extLst>
              <a:ext uri="{28A0092B-C50C-407E-A947-70E740481C1C}">
                <a14:useLocalDpi xmlns:a14="http://schemas.microsoft.com/office/drawing/2010/main" val="0"/>
              </a:ext>
            </a:extLst>
          </a:blip>
          <a:srcRect l="7990" b="6120"/>
          <a:stretch>
            <a:fillRect/>
          </a:stretch>
        </p:blipFill>
        <p:spPr bwMode="auto">
          <a:xfrm rot="439106">
            <a:off x="1752660" y="1857645"/>
            <a:ext cx="1658938"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48384">
            <a:off x="3892550" y="2548819"/>
            <a:ext cx="1504950" cy="187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3"/>
          <p:cNvPicPr>
            <a:picLocks noChangeAspect="1" noChangeArrowheads="1"/>
          </p:cNvPicPr>
          <p:nvPr/>
        </p:nvPicPr>
        <p:blipFill>
          <a:blip r:embed="rId4">
            <a:extLst>
              <a:ext uri="{28A0092B-C50C-407E-A947-70E740481C1C}">
                <a14:useLocalDpi xmlns:a14="http://schemas.microsoft.com/office/drawing/2010/main" val="0"/>
              </a:ext>
            </a:extLst>
          </a:blip>
          <a:srcRect l="6889" t="4222" r="11777" b="6000"/>
          <a:stretch>
            <a:fillRect/>
          </a:stretch>
        </p:blipFill>
        <p:spPr bwMode="auto">
          <a:xfrm rot="1355122">
            <a:off x="6064250" y="2051835"/>
            <a:ext cx="1266825" cy="139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242161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3"/>
          <p:cNvSpPr>
            <a:spLocks noGrp="1"/>
          </p:cNvSpPr>
          <p:nvPr>
            <p:ph type="ctrTitle"/>
          </p:nvPr>
        </p:nvSpPr>
        <p:spPr>
          <a:xfrm>
            <a:off x="1016000" y="2455863"/>
            <a:ext cx="7772400" cy="1150937"/>
          </a:xfrm>
        </p:spPr>
        <p:txBody>
          <a:bodyPr/>
          <a:lstStyle/>
          <a:p>
            <a:r>
              <a:rPr lang="en-US" altLang="en-US" dirty="0" smtClean="0">
                <a:latin typeface="Arial" charset="0"/>
                <a:cs typeface="Arial" charset="0"/>
              </a:rPr>
              <a:t>Thank you</a:t>
            </a:r>
          </a:p>
        </p:txBody>
      </p:sp>
      <p:sp>
        <p:nvSpPr>
          <p:cNvPr id="48131" name="Subtitle 5"/>
          <p:cNvSpPr>
            <a:spLocks noGrp="1"/>
          </p:cNvSpPr>
          <p:nvPr>
            <p:ph type="subTitle" idx="1"/>
          </p:nvPr>
        </p:nvSpPr>
        <p:spPr/>
        <p:txBody>
          <a:bodyPr/>
          <a:lstStyle/>
          <a:p>
            <a:r>
              <a:rPr lang="en-US" altLang="en-US" dirty="0" smtClean="0">
                <a:latin typeface="Arial" charset="0"/>
                <a:cs typeface="Arial" charset="0"/>
              </a:rPr>
              <a:t>Contact information</a:t>
            </a:r>
          </a:p>
          <a:p>
            <a:r>
              <a:rPr lang="en-US" altLang="en-US" dirty="0" smtClean="0">
                <a:latin typeface="Arial" charset="0"/>
                <a:cs typeface="Arial" charset="0"/>
              </a:rPr>
              <a:t>Fiona McIntosh</a:t>
            </a:r>
          </a:p>
          <a:p>
            <a:r>
              <a:rPr lang="en-US" altLang="en-US" dirty="0" smtClean="0">
                <a:latin typeface="Arial" charset="0"/>
                <a:cs typeface="Arial" charset="0"/>
              </a:rPr>
              <a:t>#860-702-9930</a:t>
            </a:r>
          </a:p>
          <a:p>
            <a:r>
              <a:rPr lang="en-US" altLang="en-US" dirty="0" smtClean="0">
                <a:latin typeface="Arial" charset="0"/>
                <a:cs typeface="Arial" charset="0"/>
              </a:rPr>
              <a:t>Fiona_McIntosh@optum.com</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Embedded Help</a:t>
            </a:r>
            <a:endParaRPr lang="en-US" dirty="0"/>
          </a:p>
        </p:txBody>
      </p:sp>
      <p:sp>
        <p:nvSpPr>
          <p:cNvPr id="3" name="Content Placeholder 2"/>
          <p:cNvSpPr>
            <a:spLocks noGrp="1"/>
          </p:cNvSpPr>
          <p:nvPr>
            <p:ph idx="1"/>
          </p:nvPr>
        </p:nvSpPr>
        <p:spPr/>
        <p:txBody>
          <a:bodyPr/>
          <a:lstStyle/>
          <a:p>
            <a:r>
              <a:rPr lang="en-US" dirty="0"/>
              <a:t>Click the Embedded Help icon    to open a secondary window with information about the page or section </a:t>
            </a:r>
          </a:p>
          <a:p>
            <a:r>
              <a:rPr lang="en-US" dirty="0"/>
              <a:t>Explains How to perform a specific task</a:t>
            </a:r>
          </a:p>
          <a:p>
            <a:r>
              <a:rPr lang="en-US" dirty="0"/>
              <a:t>Message appears in the Modal window which can be moved around the page</a:t>
            </a:r>
          </a:p>
          <a:p>
            <a:pPr marL="0" indent="0">
              <a:buNone/>
            </a:pP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462" y="2806730"/>
            <a:ext cx="7637463" cy="3590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52355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Alignment, Order and Positioning</a:t>
            </a:r>
            <a:endParaRPr lang="en-US" dirty="0"/>
          </a:p>
        </p:txBody>
      </p:sp>
      <p:sp>
        <p:nvSpPr>
          <p:cNvPr id="3" name="Content Placeholder 2"/>
          <p:cNvSpPr>
            <a:spLocks noGrp="1"/>
          </p:cNvSpPr>
          <p:nvPr>
            <p:ph idx="1"/>
          </p:nvPr>
        </p:nvSpPr>
        <p:spPr/>
        <p:txBody>
          <a:bodyPr/>
          <a:lstStyle/>
          <a:p>
            <a:r>
              <a:rPr lang="en-US" sz="1800" dirty="0"/>
              <a:t>Alignment</a:t>
            </a:r>
          </a:p>
          <a:p>
            <a:pPr lvl="1"/>
            <a:r>
              <a:rPr lang="en-US" sz="1600" dirty="0"/>
              <a:t>In PeopleSoft 9.1, all of the search and transaction fields were aligned to the left side of the page</a:t>
            </a:r>
          </a:p>
          <a:p>
            <a:pPr lvl="1"/>
            <a:r>
              <a:rPr lang="en-US" sz="1600" dirty="0"/>
              <a:t>In PeopleSoft 9.2, all of the search and transaction field labels will be right aligned to the fields</a:t>
            </a:r>
          </a:p>
          <a:p>
            <a:endParaRPr lang="en-US" sz="1800" dirty="0"/>
          </a:p>
          <a:p>
            <a:r>
              <a:rPr lang="en-US" sz="1800" dirty="0"/>
              <a:t>Order and Positioning</a:t>
            </a:r>
          </a:p>
          <a:p>
            <a:pPr lvl="1"/>
            <a:r>
              <a:rPr lang="en-US" sz="1600" dirty="0"/>
              <a:t>Order and position of fields on the page may have changed</a:t>
            </a:r>
          </a:p>
          <a:p>
            <a:pPr lvl="1"/>
            <a:r>
              <a:rPr lang="en-US" sz="1600" dirty="0"/>
              <a:t>Function is not impacted or changes as a result</a:t>
            </a:r>
          </a:p>
          <a:p>
            <a:endParaRPr lang="en-US" dirty="0"/>
          </a:p>
        </p:txBody>
      </p:sp>
    </p:spTree>
    <p:extLst>
      <p:ext uri="{BB962C8B-B14F-4D97-AF65-F5344CB8AC3E}">
        <p14:creationId xmlns:p14="http://schemas.microsoft.com/office/powerpoint/2010/main" val="12119462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PTUM_2010_Full">
  <a:themeElements>
    <a:clrScheme name="Optum">
      <a:dk1>
        <a:srgbClr val="53565A"/>
      </a:dk1>
      <a:lt1>
        <a:sysClr val="window" lastClr="FFFFFF"/>
      </a:lt1>
      <a:dk2>
        <a:srgbClr val="D19000"/>
      </a:dk2>
      <a:lt2>
        <a:srgbClr val="B1B3B3"/>
      </a:lt2>
      <a:accent1>
        <a:srgbClr val="D45D00"/>
      </a:accent1>
      <a:accent2>
        <a:srgbClr val="0D776E"/>
      </a:accent2>
      <a:accent3>
        <a:srgbClr val="96172E"/>
      </a:accent3>
      <a:accent4>
        <a:srgbClr val="888B8D"/>
      </a:accent4>
      <a:accent5>
        <a:srgbClr val="8E9300"/>
      </a:accent5>
      <a:accent6>
        <a:srgbClr val="E87722"/>
      </a:accent6>
      <a:hlink>
        <a:srgbClr val="F2A900"/>
      </a:hlink>
      <a:folHlink>
        <a:srgbClr val="9E7722"/>
      </a:folHlink>
    </a:clrScheme>
    <a:fontScheme name="Optum">
      <a:majorFont>
        <a:latin typeface="Arial"/>
        <a:ea typeface=""/>
        <a:cs typeface=""/>
      </a:majorFont>
      <a:minorFont>
        <a:latin typeface="Arial"/>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45720" rIns="45720"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dirty="0" err="1"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92372BEA5A82746B2AAABD40AC07E10" ma:contentTypeVersion="2" ma:contentTypeDescription="Create a new document." ma:contentTypeScope="" ma:versionID="17a7ff4022801645cffacfa3a140205d">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C77DE86-99C5-4364-B12C-A5017636E166}"/>
</file>

<file path=customXml/itemProps2.xml><?xml version="1.0" encoding="utf-8"?>
<ds:datastoreItem xmlns:ds="http://schemas.openxmlformats.org/officeDocument/2006/customXml" ds:itemID="{CDC08023-2DB8-44DA-A48F-7D47D242BFE7}"/>
</file>

<file path=customXml/itemProps3.xml><?xml version="1.0" encoding="utf-8"?>
<ds:datastoreItem xmlns:ds="http://schemas.openxmlformats.org/officeDocument/2006/customXml" ds:itemID="{418CF42F-BAF7-448C-98FE-73376CA5A12F}"/>
</file>

<file path=docProps/app.xml><?xml version="1.0" encoding="utf-8"?>
<Properties xmlns="http://schemas.openxmlformats.org/officeDocument/2006/extended-properties" xmlns:vt="http://schemas.openxmlformats.org/officeDocument/2006/docPropsVTypes">
  <Template>OPTUM_2010_Full</Template>
  <TotalTime>52329</TotalTime>
  <Words>4403</Words>
  <Application>Microsoft Office PowerPoint</Application>
  <PresentationFormat>On-screen Show (4:3)</PresentationFormat>
  <Paragraphs>440</Paragraphs>
  <Slides>73</Slides>
  <Notes>3</Notes>
  <HiddenSlides>0</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OPTUM_2010_Full</vt:lpstr>
      <vt:lpstr>PowerPoint Presentation</vt:lpstr>
      <vt:lpstr>Agenda</vt:lpstr>
      <vt:lpstr>Introductions</vt:lpstr>
      <vt:lpstr>Objectives</vt:lpstr>
      <vt:lpstr>Schedule</vt:lpstr>
      <vt:lpstr>PowerPoint Presentation</vt:lpstr>
      <vt:lpstr>Pivot Grids</vt:lpstr>
      <vt:lpstr>Embedded Help</vt:lpstr>
      <vt:lpstr>Alignment, Order and Positioning</vt:lpstr>
      <vt:lpstr>Alignment, Order and Positioning</vt:lpstr>
      <vt:lpstr>Alignment, Order and Positioning</vt:lpstr>
      <vt:lpstr>Alignment, Order and Positioning</vt:lpstr>
      <vt:lpstr>PowerPoint Presentation</vt:lpstr>
      <vt:lpstr>Receivables 9.2 Highlights</vt:lpstr>
      <vt:lpstr>Receivables 9.2 Highlights - Continued</vt:lpstr>
      <vt:lpstr>Business Processes – Deltas 9.1 vs 9.2 </vt:lpstr>
      <vt:lpstr>Business Processes – Deltas 9.1 vs 9.2 </vt:lpstr>
      <vt:lpstr>Business Processes – Deltas 9.1 vs 9.2 </vt:lpstr>
      <vt:lpstr>Business Processes – Deltas 9.1 vs 9.2 </vt:lpstr>
      <vt:lpstr>Business Processes – Deltas 9.1 vs 9.2 </vt:lpstr>
      <vt:lpstr>Business Processes – Deltas 9.1 vs 9.2 </vt:lpstr>
      <vt:lpstr>Business Processes – Deltas 9.1 vs 9.2 </vt:lpstr>
      <vt:lpstr>Business Processes – Deltas 9.1 vs 9.2 </vt:lpstr>
      <vt:lpstr>Business Processes – Deltas 9.1 vs 9.2 </vt:lpstr>
      <vt:lpstr>Business Processes – Deltas 9.1 vs 9.2 </vt:lpstr>
      <vt:lpstr>Business Processes – Deltas 9.1 vs 9.2 </vt:lpstr>
      <vt:lpstr>Business Processes – Deltas 9.1 vs 9.2 </vt:lpstr>
      <vt:lpstr>Business Processes – Deltas 9.1 vs 9.2  </vt:lpstr>
      <vt:lpstr>Business Processes – Deltas 9.1 vs 9.2  </vt:lpstr>
      <vt:lpstr>Business Processes – Deltas 9.1 vs 9.2</vt:lpstr>
      <vt:lpstr>Business Processes – Deltas 9.1 vs 9.2</vt:lpstr>
      <vt:lpstr>  Business Processes – Deltas 9.1 vs 9.2</vt:lpstr>
      <vt:lpstr>Business Processes – Deltas 9.1 vs 9.2</vt:lpstr>
      <vt:lpstr>Business Processes – Deltas 9.1 vs 9.2</vt:lpstr>
      <vt:lpstr>Business Processes – Deltas 9.1 vs 9.2</vt:lpstr>
      <vt:lpstr>Business Processes – Deltas 9.1 vs 9.2 </vt:lpstr>
      <vt:lpstr>Business Processes – Deltas 9.1 vs 9.2</vt:lpstr>
      <vt:lpstr>Business Processes – Deltas 9.1 vs 9.2</vt:lpstr>
      <vt:lpstr>Business Processes – Deltas 9.1 vs 9.2</vt:lpstr>
      <vt:lpstr>Business Processes – Deltas 9.1 vs 9.2</vt:lpstr>
      <vt:lpstr>Business Processes – Deltas 9.1 vs 9.2</vt:lpstr>
      <vt:lpstr>Business Processes – Deltas 9.1 vs 9.2 </vt:lpstr>
      <vt:lpstr>Business Processes – Deltas 9.1 vs 9.2 </vt:lpstr>
      <vt:lpstr>Business Processes – Deltas 9.1 vs 9.2</vt:lpstr>
      <vt:lpstr>Business Processes – Deltas 9.1 vs 9.2</vt:lpstr>
      <vt:lpstr>Business Processes – Deltas 9.1 vs 9.2</vt:lpstr>
      <vt:lpstr>Business Processes – Deltas 9.1 vs 9.2</vt:lpstr>
      <vt:lpstr>Business Processes – Deltas 9.1 vs 9.2</vt:lpstr>
      <vt:lpstr>Business Processes – Deltas 9.1 vs 9.2</vt:lpstr>
      <vt:lpstr>Business Processes – Deltas 9.1 vs 9.2 </vt:lpstr>
      <vt:lpstr>Business Processes – Deltas 9.1 vs 9.2 </vt:lpstr>
      <vt:lpstr>Business Processes – Deltas 9.1 vs 9.2 </vt:lpstr>
      <vt:lpstr>Business Processes – Deltas 9.1 vs 9.2 </vt:lpstr>
      <vt:lpstr>Business Processes – Deltas 9.1 vs 9.2 </vt:lpstr>
      <vt:lpstr>Business Processes – Deltas 9.1 vs 9.2 </vt:lpstr>
      <vt:lpstr>Business Processes – Deltas 9.1 vs 9.2 </vt:lpstr>
      <vt:lpstr>Business Processes – Deltas 9.1 vs 9.2 </vt:lpstr>
      <vt:lpstr>Business Processes – Deltas 9.0 vs 9.2 </vt:lpstr>
      <vt:lpstr>Business Processes – Deltas 9.1 vs 9.2 </vt:lpstr>
      <vt:lpstr>Business Processes – Deltas 9.1 vs 9.2 </vt:lpstr>
      <vt:lpstr>Business Processes – Deltas 9.1 vs 9.2 </vt:lpstr>
      <vt:lpstr>Appendix</vt:lpstr>
      <vt:lpstr>Appendix</vt:lpstr>
      <vt:lpstr>Customizations</vt:lpstr>
      <vt:lpstr>Customizations</vt:lpstr>
      <vt:lpstr>Customizations</vt:lpstr>
      <vt:lpstr>Customizations</vt:lpstr>
      <vt:lpstr>Customizations</vt:lpstr>
      <vt:lpstr>Custom Reports</vt:lpstr>
      <vt:lpstr>Inbound Interfaces</vt:lpstr>
      <vt:lpstr>Outbound Interfaces</vt:lpstr>
      <vt:lpstr>Questions</vt:lpstr>
      <vt:lpstr>Thank you</vt:lpstr>
    </vt:vector>
  </TitlesOfParts>
  <Company>UnitedHealth 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PeopleSoft ERP</dc:title>
  <dc:creator>Jesper Wrangle</dc:creator>
  <cp:lastModifiedBy>Fiona C McIntosh</cp:lastModifiedBy>
  <cp:revision>615</cp:revision>
  <cp:lastPrinted>2016-06-06T12:31:30Z</cp:lastPrinted>
  <dcterms:created xsi:type="dcterms:W3CDTF">2011-06-24T13:58:15Z</dcterms:created>
  <dcterms:modified xsi:type="dcterms:W3CDTF">2016-10-11T20:07:09Z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0x010100292372BEA5A82746B2AAABD40AC07E10</vt:lpwstr>
  </property>
  <property fmtid="{D5CDD505-2E9C-101B-9397-08002B2CF9AE}" pid="3" name="Order">
    <vt:r8>142000</vt:r8>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TemplateUrl">
    <vt:lpwstr/>
  </property>
</Properties>
</file>